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Lato" panose="020F0502020204030203" pitchFamily="34" charset="0"/>
      <p:regular r:id="rId15"/>
      <p:bold r:id="rId16"/>
      <p:italic r:id="rId17"/>
      <p:boldItalic r:id="rId18"/>
    </p:embeddedFont>
    <p:embeddedFont>
      <p:font typeface="Raleway" pitchFamily="2" charset="77"/>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9"/>
  </p:normalViewPr>
  <p:slideViewPr>
    <p:cSldViewPr snapToGrid="0">
      <p:cViewPr varScale="1">
        <p:scale>
          <a:sx n="152" d="100"/>
          <a:sy n="152" d="100"/>
        </p:scale>
        <p:origin x="72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030ebcabe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Team Introduction 1.5 min  (All)</a:t>
            </a:r>
            <a:endParaRPr/>
          </a:p>
          <a:p>
            <a:pPr marL="0" lvl="0" indent="0" algn="l" rtl="0">
              <a:spcBef>
                <a:spcPts val="0"/>
              </a:spcBef>
              <a:spcAft>
                <a:spcPts val="0"/>
              </a:spcAft>
              <a:buClr>
                <a:schemeClr val="dk1"/>
              </a:buClr>
              <a:buSzPts val="1100"/>
              <a:buFont typeface="Arial"/>
              <a:buNone/>
            </a:pPr>
            <a:r>
              <a:rPr lang="en"/>
              <a:t>Project Mission 1-1.5 min (Queenie)</a:t>
            </a:r>
            <a:endParaRPr/>
          </a:p>
          <a:p>
            <a:pPr marL="0" lvl="0" indent="0" algn="l" rtl="0">
              <a:spcBef>
                <a:spcPts val="0"/>
              </a:spcBef>
              <a:spcAft>
                <a:spcPts val="0"/>
              </a:spcAft>
              <a:buClr>
                <a:schemeClr val="dk1"/>
              </a:buClr>
              <a:buSzPts val="1100"/>
              <a:buFont typeface="Arial"/>
              <a:buNone/>
            </a:pPr>
            <a:r>
              <a:rPr lang="en"/>
              <a:t>Problem statement  2min (Jordan)</a:t>
            </a:r>
            <a:endParaRPr/>
          </a:p>
          <a:p>
            <a:pPr marL="0" lvl="0" indent="0" algn="l" rtl="0">
              <a:spcBef>
                <a:spcPts val="0"/>
              </a:spcBef>
              <a:spcAft>
                <a:spcPts val="0"/>
              </a:spcAft>
              <a:buClr>
                <a:schemeClr val="dk1"/>
              </a:buClr>
              <a:buSzPts val="1100"/>
              <a:buFont typeface="Arial"/>
              <a:buNone/>
            </a:pPr>
            <a:r>
              <a:rPr lang="en"/>
              <a:t>ERD 2min                         </a:t>
            </a:r>
            <a:r>
              <a:rPr lang="en">
                <a:solidFill>
                  <a:schemeClr val="dk1"/>
                </a:solidFill>
              </a:rPr>
              <a:t>(Maria)</a:t>
            </a:r>
            <a:endParaRPr/>
          </a:p>
          <a:p>
            <a:pPr marL="0" lvl="0" indent="0" algn="l" rtl="0">
              <a:spcBef>
                <a:spcPts val="0"/>
              </a:spcBef>
              <a:spcAft>
                <a:spcPts val="0"/>
              </a:spcAft>
              <a:buClr>
                <a:schemeClr val="dk1"/>
              </a:buClr>
              <a:buSzPts val="1100"/>
              <a:buFont typeface="Arial"/>
              <a:buNone/>
            </a:pPr>
            <a:r>
              <a:rPr lang="en"/>
              <a:t>Query 1 demo 1min          </a:t>
            </a:r>
            <a:r>
              <a:rPr lang="en">
                <a:solidFill>
                  <a:schemeClr val="dk1"/>
                </a:solidFill>
              </a:rPr>
              <a:t>(Jordan)</a:t>
            </a:r>
            <a:endParaRPr/>
          </a:p>
          <a:p>
            <a:pPr marL="0" lvl="0" indent="0" algn="l" rtl="0">
              <a:spcBef>
                <a:spcPts val="0"/>
              </a:spcBef>
              <a:spcAft>
                <a:spcPts val="0"/>
              </a:spcAft>
              <a:buClr>
                <a:schemeClr val="dk1"/>
              </a:buClr>
              <a:buSzPts val="1100"/>
              <a:buFont typeface="Arial"/>
              <a:buNone/>
            </a:pPr>
            <a:r>
              <a:rPr lang="en"/>
              <a:t>Query 2 demo 1min         </a:t>
            </a:r>
            <a:r>
              <a:rPr lang="en">
                <a:solidFill>
                  <a:schemeClr val="dk1"/>
                </a:solidFill>
              </a:rPr>
              <a:t> (Wendy)</a:t>
            </a:r>
            <a:endParaRPr/>
          </a:p>
          <a:p>
            <a:pPr marL="0" lvl="0" indent="0" algn="l" rtl="0">
              <a:spcBef>
                <a:spcPts val="0"/>
              </a:spcBef>
              <a:spcAft>
                <a:spcPts val="0"/>
              </a:spcAft>
              <a:buClr>
                <a:schemeClr val="dk1"/>
              </a:buClr>
              <a:buSzPts val="1100"/>
              <a:buFont typeface="Arial"/>
              <a:buNone/>
            </a:pPr>
            <a:r>
              <a:rPr lang="en"/>
              <a:t>Query 3 demo 1min          </a:t>
            </a:r>
            <a:r>
              <a:rPr lang="en">
                <a:solidFill>
                  <a:schemeClr val="dk1"/>
                </a:solidFill>
              </a:rPr>
              <a:t>(Wendy)          </a:t>
            </a:r>
            <a:endParaRPr/>
          </a:p>
          <a:p>
            <a:pPr marL="0" lvl="0" indent="0" algn="l" rtl="0">
              <a:spcBef>
                <a:spcPts val="0"/>
              </a:spcBef>
              <a:spcAft>
                <a:spcPts val="0"/>
              </a:spcAft>
              <a:buNone/>
            </a:pPr>
            <a:endParaRPr/>
          </a:p>
        </p:txBody>
      </p:sp>
      <p:sp>
        <p:nvSpPr>
          <p:cNvPr id="90" name="Google Shape;90;g1030ebcabea_0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30ebcabe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1030ebcabea_0_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30ebcabea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 addressed in the mission statement is to improve the efficiency and operational cost of a library management system. Where before it would be based on manual data entry and a card system, a library management system, or database, would be built to handle typical daily tasks at an exponentially increased speed. From searching for a specific book title, to gathering information on the status of a checked out book or laptop, to viewing overdue fees for an entire user subcategory, this system would allow for that kind of access and ability for not only the librarians or library personnel, but for external users as well, like students and faculty. </a:t>
            </a:r>
            <a:endParaRPr/>
          </a:p>
          <a:p>
            <a:pPr marL="0" lvl="0" indent="0" algn="l" rtl="0">
              <a:spcBef>
                <a:spcPts val="0"/>
              </a:spcBef>
              <a:spcAft>
                <a:spcPts val="0"/>
              </a:spcAft>
              <a:buNone/>
            </a:pPr>
            <a:r>
              <a:rPr lang="en"/>
              <a:t>Because of this, the workload of librarians can be greatly reduced, so tasks like cataloging and checking stock can be relegated to the system, while librarians focus more on larger perspective problems or tasks to improve the library system.</a:t>
            </a:r>
            <a:endParaRPr/>
          </a:p>
          <a:p>
            <a:pPr marL="0" lvl="0" indent="0" algn="l" rtl="0">
              <a:spcBef>
                <a:spcPts val="0"/>
              </a:spcBef>
              <a:spcAft>
                <a:spcPts val="0"/>
              </a:spcAft>
              <a:buNone/>
            </a:pPr>
            <a:r>
              <a:rPr lang="en"/>
              <a:t>For users, this system can be used from their online account and by using their unique id login, they themselves can view any books they have checked out, status on holds, and any overdue fees they may have incurred. Specifically, faculty users benefit by more easily searching for and filtering appropriate resources for assignments and projects. </a:t>
            </a:r>
            <a:endParaRPr/>
          </a:p>
          <a:p>
            <a:pPr marL="0" lvl="0" indent="0" algn="l" rtl="0">
              <a:spcBef>
                <a:spcPts val="0"/>
              </a:spcBef>
              <a:spcAft>
                <a:spcPts val="0"/>
              </a:spcAft>
              <a:buNone/>
            </a:pPr>
            <a:r>
              <a:rPr lang="en"/>
              <a:t>Lastly, the library management system lends itself to improvement by being able to review its own performance (i.e. by generating data on what books are most popularly checked out, how often and how many laptops are borrowed in a given time, etc.). A well-designed library management system can lead to better decision making of the library. The following ER diagram and queries will demonstrate examples of how the system may be utilized and its efficiency for a given user.</a:t>
            </a:r>
            <a:endParaRPr/>
          </a:p>
        </p:txBody>
      </p:sp>
      <p:sp>
        <p:nvSpPr>
          <p:cNvPr id="107" name="Google Shape;107;g1030ebcabea_0_4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30ebcabea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30ebcabea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30ebcabea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30ebcabea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Originally, this query looked at the popularity of book subjects for students and faculty. To enhance the query, there is now the ability to filter between a table representing separately student interest and faculty interest by specifying which user_type the user would like displayed in the table. To determine popularity, the data collected is based on the number of books checked out in a given subject, then listed as bookCount. The higher the bookCount, the more popular a specified book subject is. A benefit of this query is the ability to filter interest of users based on data-- stakeholders, like librarians, would then be able to observe this data and supplement additional library materials accordingly. In terms of usefulness of the library management system, this is one example of why it is much more advantageous to have this form of database over a manual data entry method.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30ebcabea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30ebcabea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query is to get the users book borrow history by pass in the USER ID. After passing in the USER ID, we can get the user type, if the user is a student or a faculty, also the last name of the user, and what book the user borrowed, and how many times he borrowed this book.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30ebcabea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30ebcabea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query is to get the certain laptop model borrowed status by user type. Our </a:t>
            </a:r>
            <a:r>
              <a:rPr lang="en"/>
              <a:t>library we also provide the laptop rental in different models, such as Apple, Lenovo, HP. By entering the certain laptop model and user type, we can see how many students or faculties borrowed the given laptop model.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5dc5c89f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5dc5c89f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5" name="Google Shape;85;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93" name="Google Shape;93;p14" descr="A picture containing text, library, scene, room&#10;&#10;Description automatically generated"/>
          <p:cNvPicPr preferRelativeResize="0"/>
          <p:nvPr/>
        </p:nvPicPr>
        <p:blipFill rotWithShape="1">
          <a:blip r:embed="rId3">
            <a:alphaModFix/>
          </a:blip>
          <a:srcRect t="9090" r="14104"/>
          <a:stretch/>
        </p:blipFill>
        <p:spPr>
          <a:xfrm>
            <a:off x="2642616" y="8"/>
            <a:ext cx="6501384" cy="5143492"/>
          </a:xfrm>
          <a:prstGeom prst="rect">
            <a:avLst/>
          </a:prstGeom>
          <a:noFill/>
          <a:ln>
            <a:noFill/>
          </a:ln>
        </p:spPr>
      </p:pic>
      <p:sp>
        <p:nvSpPr>
          <p:cNvPr id="94" name="Google Shape;94;p14"/>
          <p:cNvSpPr/>
          <p:nvPr/>
        </p:nvSpPr>
        <p:spPr>
          <a:xfrm>
            <a:off x="0" y="0"/>
            <a:ext cx="7317600" cy="51435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2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5" name="Google Shape;95;p14"/>
          <p:cNvSpPr txBox="1">
            <a:spLocks noGrp="1"/>
          </p:cNvSpPr>
          <p:nvPr>
            <p:ph type="ctrTitle"/>
          </p:nvPr>
        </p:nvSpPr>
        <p:spPr>
          <a:xfrm>
            <a:off x="358472" y="841775"/>
            <a:ext cx="3918000" cy="24030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1"/>
              </a:buClr>
              <a:buSzPts val="2400"/>
              <a:buFont typeface="Calibri"/>
              <a:buNone/>
            </a:pPr>
            <a:r>
              <a:rPr lang="en" sz="2700"/>
              <a:t>Group 4:</a:t>
            </a:r>
            <a:br>
              <a:rPr lang="en" sz="2700"/>
            </a:br>
            <a:r>
              <a:rPr lang="en" sz="2700"/>
              <a:t>Library Management System</a:t>
            </a:r>
            <a:br>
              <a:rPr lang="en" sz="2400"/>
            </a:br>
            <a:br>
              <a:rPr lang="en" sz="2400"/>
            </a:br>
            <a:br>
              <a:rPr lang="en" sz="900"/>
            </a:br>
            <a:endParaRPr sz="900"/>
          </a:p>
        </p:txBody>
      </p:sp>
      <p:sp>
        <p:nvSpPr>
          <p:cNvPr id="96" name="Google Shape;96;p14"/>
          <p:cNvSpPr txBox="1">
            <a:spLocks noGrp="1"/>
          </p:cNvSpPr>
          <p:nvPr>
            <p:ph type="subTitle" idx="1"/>
          </p:nvPr>
        </p:nvSpPr>
        <p:spPr>
          <a:xfrm>
            <a:off x="343675" y="3410206"/>
            <a:ext cx="3070800" cy="1589100"/>
          </a:xfrm>
          <a:prstGeom prst="rect">
            <a:avLst/>
          </a:prstGeom>
          <a:noFill/>
          <a:ln>
            <a:noFill/>
          </a:ln>
        </p:spPr>
        <p:txBody>
          <a:bodyPr spcFirstLastPara="1" wrap="square" lIns="68575" tIns="34275" rIns="68575" bIns="34275" anchor="t" anchorCtr="0">
            <a:noAutofit/>
          </a:bodyPr>
          <a:lstStyle/>
          <a:p>
            <a:pPr marL="0" lvl="0" indent="0" algn="l" rtl="0">
              <a:lnSpc>
                <a:spcPct val="140000"/>
              </a:lnSpc>
              <a:spcBef>
                <a:spcPts val="0"/>
              </a:spcBef>
              <a:spcAft>
                <a:spcPts val="0"/>
              </a:spcAft>
              <a:buClr>
                <a:schemeClr val="dk1"/>
              </a:buClr>
              <a:buSzPts val="748"/>
              <a:buNone/>
            </a:pPr>
            <a:r>
              <a:rPr lang="en" sz="1745"/>
              <a:t>Maria Cuevas</a:t>
            </a:r>
            <a:br>
              <a:rPr lang="en" sz="1745"/>
            </a:br>
            <a:r>
              <a:rPr lang="en" sz="1745"/>
              <a:t>Jordan Chan</a:t>
            </a:r>
            <a:br>
              <a:rPr lang="en" sz="1745"/>
            </a:br>
            <a:r>
              <a:rPr lang="en" sz="1745"/>
              <a:t>Pui Ching Wong</a:t>
            </a:r>
            <a:br>
              <a:rPr lang="en" sz="1745"/>
            </a:br>
            <a:r>
              <a:rPr lang="en" sz="1745"/>
              <a:t>Yanwen Cheng</a:t>
            </a:r>
            <a:br>
              <a:rPr lang="en" sz="1387"/>
            </a:br>
            <a:endParaRPr sz="1387"/>
          </a:p>
        </p:txBody>
      </p:sp>
      <p:sp>
        <p:nvSpPr>
          <p:cNvPr id="97" name="Google Shape;97;p14"/>
          <p:cNvSpPr/>
          <p:nvPr/>
        </p:nvSpPr>
        <p:spPr>
          <a:xfrm rot="5400000">
            <a:off x="569938" y="260162"/>
            <a:ext cx="109800" cy="528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98" name="Google Shape;98;p14"/>
          <p:cNvSpPr/>
          <p:nvPr/>
        </p:nvSpPr>
        <p:spPr>
          <a:xfrm>
            <a:off x="360772" y="3410190"/>
            <a:ext cx="2983200" cy="13800"/>
          </a:xfrm>
          <a:prstGeom prst="rect">
            <a:avLst/>
          </a:prstGeom>
          <a:solidFill>
            <a:srgbClr val="D5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Library Management System</a:t>
            </a:r>
            <a:endParaRPr/>
          </a:p>
        </p:txBody>
      </p:sp>
      <p:sp>
        <p:nvSpPr>
          <p:cNvPr id="104" name="Google Shape;104;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lnSpcReduction="20000"/>
          </a:bodyPr>
          <a:lstStyle/>
          <a:p>
            <a:pPr marL="0" lvl="0" indent="0" algn="l" rtl="0">
              <a:lnSpc>
                <a:spcPct val="115000"/>
              </a:lnSpc>
              <a:spcBef>
                <a:spcPts val="0"/>
              </a:spcBef>
              <a:spcAft>
                <a:spcPts val="0"/>
              </a:spcAft>
              <a:buClr>
                <a:schemeClr val="dk1"/>
              </a:buClr>
              <a:buSzPts val="2100"/>
              <a:buNone/>
            </a:pPr>
            <a:r>
              <a:rPr lang="en" sz="1700"/>
              <a:t>   </a:t>
            </a:r>
            <a:r>
              <a:rPr lang="en" sz="2800" b="1"/>
              <a:t>Mission Statement</a:t>
            </a:r>
            <a:endParaRPr sz="1700" b="1"/>
          </a:p>
          <a:p>
            <a:pPr marL="177800" lvl="0" indent="0" algn="l" rtl="0">
              <a:lnSpc>
                <a:spcPct val="115000"/>
              </a:lnSpc>
              <a:spcBef>
                <a:spcPts val="800"/>
              </a:spcBef>
              <a:spcAft>
                <a:spcPts val="1200"/>
              </a:spcAft>
              <a:buNone/>
            </a:pPr>
            <a:r>
              <a:rPr lang="en" sz="1700"/>
              <a:t>Our mission is to provide a library management system which allows both library members and library employees to quickly and easily see real time information about the library’s inventory.  Our system will allow users to view which materials are available for check out as well as information about materials the user has already checked out. This database will allow the user to quickly search for materials and request holds. In addition, our database will provide users with information about technology available to them through the library such as laptops and software. By improving the functionality of the library’s management system our program will allow both users and library personnel to better understand and take advantage of the resources provided by the library.</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28650" y="273844"/>
            <a:ext cx="4366500" cy="495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300"/>
              <a:buFont typeface="Calibri"/>
              <a:buNone/>
            </a:pPr>
            <a:r>
              <a:rPr lang="en" sz="2300" b="1"/>
              <a:t>Problem Statement</a:t>
            </a:r>
            <a:endParaRPr b="1"/>
          </a:p>
        </p:txBody>
      </p:sp>
      <p:sp>
        <p:nvSpPr>
          <p:cNvPr id="110" name="Google Shape;110;p16"/>
          <p:cNvSpPr txBox="1">
            <a:spLocks noGrp="1"/>
          </p:cNvSpPr>
          <p:nvPr>
            <p:ph type="body" idx="1"/>
          </p:nvPr>
        </p:nvSpPr>
        <p:spPr>
          <a:xfrm>
            <a:off x="628650" y="926750"/>
            <a:ext cx="7888500" cy="40947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500"/>
              <a:buNone/>
            </a:pPr>
            <a:r>
              <a:rPr lang="en" sz="1000"/>
              <a:t>The purpose of a library management system is to operate a library efficiently and reduce operational costs. The system is built to handle daily tasks from searching to accessing resources. The system helps the operation of a library by replacing the traditional manual data entry, which is a lot more time efficient. The library management system reduces the needs for manpower, which will also reduce costs.</a:t>
            </a:r>
            <a:endParaRPr sz="1000">
              <a:latin typeface="Times New Roman"/>
              <a:ea typeface="Times New Roman"/>
              <a:cs typeface="Times New Roman"/>
              <a:sym typeface="Times New Roman"/>
            </a:endParaRPr>
          </a:p>
          <a:p>
            <a:pPr marL="0" lvl="0" indent="0" algn="l" rtl="0">
              <a:lnSpc>
                <a:spcPct val="100000"/>
              </a:lnSpc>
              <a:spcBef>
                <a:spcPts val="1000"/>
              </a:spcBef>
              <a:spcAft>
                <a:spcPts val="0"/>
              </a:spcAft>
              <a:buClr>
                <a:schemeClr val="dk1"/>
              </a:buClr>
              <a:buSzPts val="500"/>
              <a:buFont typeface="Arial"/>
              <a:buNone/>
            </a:pPr>
            <a:r>
              <a:rPr lang="en" sz="1000"/>
              <a:t>With the help of the library management system, the librarians’ workload can be largely reduced. This includes daily activities such as adding books, cataloging, and checking stock which can be done by the system. The system also maintains all types of books, such as eBooks, audiobooks, movies and textbooks. The system provides lots of support for the repetitive manual work and eliminates daily human errors, which allows librarians to provide better customer service to the library users. </a:t>
            </a:r>
            <a:endParaRPr sz="1000">
              <a:latin typeface="Times New Roman"/>
              <a:ea typeface="Times New Roman"/>
              <a:cs typeface="Times New Roman"/>
              <a:sym typeface="Times New Roman"/>
            </a:endParaRPr>
          </a:p>
          <a:p>
            <a:pPr marL="0" lvl="0" indent="0" algn="l" rtl="0">
              <a:lnSpc>
                <a:spcPct val="100000"/>
              </a:lnSpc>
              <a:spcBef>
                <a:spcPts val="1000"/>
              </a:spcBef>
              <a:spcAft>
                <a:spcPts val="0"/>
              </a:spcAft>
              <a:buClr>
                <a:schemeClr val="dk1"/>
              </a:buClr>
              <a:buSzPts val="500"/>
              <a:buFont typeface="Arial"/>
              <a:buNone/>
            </a:pPr>
            <a:r>
              <a:rPr lang="en" sz="1000"/>
              <a:t>Additionally, the library management system is user-friendly. The system benefits the users by delivering instant and updated contents to them. The library management system allows its users to access the library catalog, books, resources anywhere and anytime. The system also allows users to keep track of their searching and borrowing information through their online account. </a:t>
            </a:r>
            <a:endParaRPr sz="1000">
              <a:latin typeface="Times New Roman"/>
              <a:ea typeface="Times New Roman"/>
              <a:cs typeface="Times New Roman"/>
              <a:sym typeface="Times New Roman"/>
            </a:endParaRPr>
          </a:p>
          <a:p>
            <a:pPr marL="0" lvl="0" indent="0" algn="l" rtl="0">
              <a:lnSpc>
                <a:spcPct val="100000"/>
              </a:lnSpc>
              <a:spcBef>
                <a:spcPts val="1000"/>
              </a:spcBef>
              <a:spcAft>
                <a:spcPts val="0"/>
              </a:spcAft>
              <a:buClr>
                <a:schemeClr val="dk1"/>
              </a:buClr>
              <a:buSzPts val="500"/>
              <a:buFont typeface="Arial"/>
              <a:buNone/>
            </a:pPr>
            <a:r>
              <a:rPr lang="en" sz="1000"/>
              <a:t>A library management system enhances the library experience for student users. Students can easily access their required textbooks through their online account. They are able to reserve a textbook online, search for references and check the book’s location through their online account. </a:t>
            </a:r>
            <a:endParaRPr sz="1000">
              <a:latin typeface="Times New Roman"/>
              <a:ea typeface="Times New Roman"/>
              <a:cs typeface="Times New Roman"/>
              <a:sym typeface="Times New Roman"/>
            </a:endParaRPr>
          </a:p>
          <a:p>
            <a:pPr marL="0" lvl="0" indent="0" algn="l" rtl="0">
              <a:lnSpc>
                <a:spcPct val="100000"/>
              </a:lnSpc>
              <a:spcBef>
                <a:spcPts val="1000"/>
              </a:spcBef>
              <a:spcAft>
                <a:spcPts val="0"/>
              </a:spcAft>
              <a:buClr>
                <a:schemeClr val="dk1"/>
              </a:buClr>
              <a:buSzPts val="500"/>
              <a:buFont typeface="Arial"/>
              <a:buNone/>
            </a:pPr>
            <a:r>
              <a:rPr lang="en" sz="1000"/>
              <a:t>For faculty users, the library management system helps them to find appropriate resources for assignments and projects. Professors can assign reading materials and provide supporting resources to students by using the library database. Professors can also easily offer help to students through the library online study group. </a:t>
            </a:r>
            <a:endParaRPr sz="1000">
              <a:latin typeface="Times New Roman"/>
              <a:ea typeface="Times New Roman"/>
              <a:cs typeface="Times New Roman"/>
              <a:sym typeface="Times New Roman"/>
            </a:endParaRPr>
          </a:p>
          <a:p>
            <a:pPr marL="0" lvl="0" indent="0" algn="l" rtl="0">
              <a:lnSpc>
                <a:spcPct val="100000"/>
              </a:lnSpc>
              <a:spcBef>
                <a:spcPts val="1000"/>
              </a:spcBef>
              <a:spcAft>
                <a:spcPts val="0"/>
              </a:spcAft>
              <a:buClr>
                <a:schemeClr val="dk1"/>
              </a:buClr>
              <a:buSzPts val="500"/>
              <a:buFont typeface="Arial"/>
              <a:buNone/>
            </a:pPr>
            <a:r>
              <a:rPr lang="en" sz="1000"/>
              <a:t>In addition, the library management system can self-generate reports on members' details, overdue fines and pending payments. The users will automatically receive a reminder whenever they have a book overdue or a late fine. </a:t>
            </a:r>
            <a:endParaRPr sz="1000"/>
          </a:p>
          <a:p>
            <a:pPr marL="0" lvl="0" indent="0" algn="l" rtl="0">
              <a:lnSpc>
                <a:spcPct val="100000"/>
              </a:lnSpc>
              <a:spcBef>
                <a:spcPts val="1000"/>
              </a:spcBef>
              <a:spcAft>
                <a:spcPts val="0"/>
              </a:spcAft>
              <a:buClr>
                <a:schemeClr val="dk1"/>
              </a:buClr>
              <a:buSzPts val="500"/>
              <a:buFont typeface="Arial"/>
              <a:buNone/>
            </a:pPr>
            <a:r>
              <a:rPr lang="en" sz="1000"/>
              <a:t>The library management system itself can also generate reports regularly to review its activities and maximize its performance. It helps to keep track of the progress of the library system and generate accurate and valuable information for improvement. A well-designed library management system can lead to better decision making of the library. </a:t>
            </a:r>
            <a:endParaRPr sz="1000"/>
          </a:p>
          <a:p>
            <a:pPr marL="0" lvl="0" indent="0" algn="l" rtl="0">
              <a:lnSpc>
                <a:spcPct val="100000"/>
              </a:lnSpc>
              <a:spcBef>
                <a:spcPts val="1000"/>
              </a:spcBef>
              <a:spcAft>
                <a:spcPts val="0"/>
              </a:spcAft>
              <a:buClr>
                <a:schemeClr val="dk1"/>
              </a:buClr>
              <a:buSzPts val="1313"/>
              <a:buNone/>
            </a:pP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7"/>
          <p:cNvPicPr preferRelativeResize="0"/>
          <p:nvPr/>
        </p:nvPicPr>
        <p:blipFill rotWithShape="1">
          <a:blip r:embed="rId3">
            <a:alphaModFix/>
          </a:blip>
          <a:srcRect l="8104" r="5770"/>
          <a:stretch/>
        </p:blipFill>
        <p:spPr>
          <a:xfrm>
            <a:off x="1258488" y="0"/>
            <a:ext cx="7885513" cy="5143500"/>
          </a:xfrm>
          <a:prstGeom prst="rect">
            <a:avLst/>
          </a:prstGeom>
          <a:noFill/>
          <a:ln>
            <a:noFill/>
          </a:ln>
        </p:spPr>
      </p:pic>
      <p:sp>
        <p:nvSpPr>
          <p:cNvPr id="116" name="Google Shape;116;p17"/>
          <p:cNvSpPr txBox="1"/>
          <p:nvPr/>
        </p:nvSpPr>
        <p:spPr>
          <a:xfrm>
            <a:off x="0" y="0"/>
            <a:ext cx="30000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2"/>
                </a:solidFill>
              </a:rPr>
              <a:t> </a:t>
            </a:r>
            <a:r>
              <a:rPr lang="en" sz="2200" b="1">
                <a:solidFill>
                  <a:schemeClr val="dk2"/>
                </a:solidFill>
              </a:rPr>
              <a:t>ER Diagram</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628650" y="428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Query 1  </a:t>
            </a:r>
            <a:r>
              <a:rPr lang="en" sz="1400">
                <a:latin typeface="Lato"/>
                <a:ea typeface="Lato"/>
                <a:cs typeface="Lato"/>
                <a:sym typeface="Lato"/>
              </a:rPr>
              <a:t>Lists 10 most popular book subjects for a given user type (student/faculty)</a:t>
            </a:r>
            <a:endParaRPr sz="1400">
              <a:latin typeface="Lato"/>
              <a:ea typeface="Lato"/>
              <a:cs typeface="Lato"/>
              <a:sym typeface="Lato"/>
            </a:endParaRPr>
          </a:p>
        </p:txBody>
      </p:sp>
      <p:sp>
        <p:nvSpPr>
          <p:cNvPr id="122" name="Google Shape;122;p18"/>
          <p:cNvSpPr txBox="1">
            <a:spLocks noGrp="1"/>
          </p:cNvSpPr>
          <p:nvPr>
            <p:ph type="body" idx="1"/>
          </p:nvPr>
        </p:nvSpPr>
        <p:spPr>
          <a:xfrm>
            <a:off x="506125" y="936800"/>
            <a:ext cx="8368500" cy="2298000"/>
          </a:xfrm>
          <a:prstGeom prst="rect">
            <a:avLst/>
          </a:prstGeom>
        </p:spPr>
        <p:txBody>
          <a:bodyPr spcFirstLastPara="1" wrap="square" lIns="68575" tIns="34275" rIns="68575" bIns="34275" anchor="t" anchorCtr="0">
            <a:noAutofit/>
          </a:bodyPr>
          <a:lstStyle/>
          <a:p>
            <a:pPr marL="0" lvl="0" indent="0" algn="l" rtl="0">
              <a:lnSpc>
                <a:spcPct val="115000"/>
              </a:lnSpc>
              <a:spcBef>
                <a:spcPts val="0"/>
              </a:spcBef>
              <a:spcAft>
                <a:spcPts val="0"/>
              </a:spcAft>
              <a:buNone/>
            </a:pPr>
            <a:r>
              <a:rPr lang="en" sz="1150" b="1">
                <a:solidFill>
                  <a:srgbClr val="871094"/>
                </a:solidFill>
                <a:highlight>
                  <a:srgbClr val="FFFFFF"/>
                </a:highlight>
                <a:latin typeface="Courier New"/>
                <a:ea typeface="Courier New"/>
                <a:cs typeface="Courier New"/>
                <a:sym typeface="Courier New"/>
              </a:rPr>
              <a:t>m_queryArray</a:t>
            </a:r>
            <a:r>
              <a:rPr lang="en" sz="1150" b="1">
                <a:solidFill>
                  <a:srgbClr val="080808"/>
                </a:solidFill>
                <a:highlight>
                  <a:srgbClr val="FFFFFF"/>
                </a:highlight>
                <a:latin typeface="Courier New"/>
                <a:ea typeface="Courier New"/>
                <a:cs typeface="Courier New"/>
                <a:sym typeface="Courier New"/>
              </a:rPr>
              <a:t>.add(</a:t>
            </a:r>
            <a:r>
              <a:rPr lang="en" sz="1150" b="1">
                <a:solidFill>
                  <a:srgbClr val="0033B3"/>
                </a:solidFill>
                <a:highlight>
                  <a:srgbClr val="FFFFFF"/>
                </a:highlight>
                <a:latin typeface="Courier New"/>
                <a:ea typeface="Courier New"/>
                <a:cs typeface="Courier New"/>
                <a:sym typeface="Courier New"/>
              </a:rPr>
              <a:t>new </a:t>
            </a:r>
            <a:r>
              <a:rPr lang="en" sz="1150" b="1">
                <a:solidFill>
                  <a:srgbClr val="080808"/>
                </a:solidFill>
                <a:highlight>
                  <a:srgbClr val="FFFFFF"/>
                </a:highlight>
                <a:latin typeface="Courier New"/>
                <a:ea typeface="Courier New"/>
                <a:cs typeface="Courier New"/>
                <a:sym typeface="Courier New"/>
              </a:rPr>
              <a:t>QueryData(</a:t>
            </a:r>
            <a:r>
              <a:rPr lang="en" sz="1150" b="1">
                <a:solidFill>
                  <a:srgbClr val="067D17"/>
                </a:solidFill>
                <a:highlight>
                  <a:srgbClr val="FFFFFF"/>
                </a:highlight>
                <a:latin typeface="Courier New"/>
                <a:ea typeface="Courier New"/>
                <a:cs typeface="Courier New"/>
                <a:sym typeface="Courier New"/>
              </a:rPr>
              <a:t>"SELECT b.book_subject,</a:t>
            </a:r>
            <a:r>
              <a:rPr lang="en" sz="1150" b="1">
                <a:solidFill>
                  <a:srgbClr val="0037A6"/>
                </a:solidFill>
                <a:highlight>
                  <a:srgbClr val="FFFFFF"/>
                </a:highlight>
                <a:latin typeface="Courier New"/>
                <a:ea typeface="Courier New"/>
                <a:cs typeface="Courier New"/>
                <a:sym typeface="Courier New"/>
              </a:rPr>
              <a:t>\n</a:t>
            </a:r>
            <a:r>
              <a:rPr lang="en" sz="1150" b="1">
                <a:solidFill>
                  <a:srgbClr val="067D17"/>
                </a:solidFill>
                <a:highlight>
                  <a:srgbClr val="FFFFFF"/>
                </a:highlight>
                <a:latin typeface="Courier New"/>
                <a:ea typeface="Courier New"/>
                <a:cs typeface="Courier New"/>
                <a:sym typeface="Courier New"/>
              </a:rPr>
              <a:t>" </a:t>
            </a:r>
            <a:r>
              <a:rPr lang="en" sz="1150" b="1">
                <a:solidFill>
                  <a:srgbClr val="080808"/>
                </a:solidFill>
                <a:highlight>
                  <a:srgbClr val="FFFFFF"/>
                </a:highlight>
                <a:latin typeface="Courier New"/>
                <a:ea typeface="Courier New"/>
                <a:cs typeface="Courier New"/>
                <a:sym typeface="Courier New"/>
              </a:rPr>
              <a:t>+</a:t>
            </a:r>
            <a:endParaRPr sz="1150" b="1">
              <a:solidFill>
                <a:srgbClr val="080808"/>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50" b="1">
                <a:solidFill>
                  <a:srgbClr val="080808"/>
                </a:solidFill>
                <a:highlight>
                  <a:srgbClr val="FFFFFF"/>
                </a:highlight>
                <a:latin typeface="Courier New"/>
                <a:ea typeface="Courier New"/>
                <a:cs typeface="Courier New"/>
                <a:sym typeface="Courier New"/>
              </a:rPr>
              <a:t>       </a:t>
            </a:r>
            <a:r>
              <a:rPr lang="en" sz="1150" b="1">
                <a:solidFill>
                  <a:srgbClr val="067D17"/>
                </a:solidFill>
                <a:highlight>
                  <a:srgbClr val="FFFFFF"/>
                </a:highlight>
                <a:latin typeface="Courier New"/>
                <a:ea typeface="Courier New"/>
                <a:cs typeface="Courier New"/>
                <a:sym typeface="Courier New"/>
              </a:rPr>
              <a:t>"       COUNT(*) bookCount,</a:t>
            </a:r>
            <a:r>
              <a:rPr lang="en" sz="1150" b="1">
                <a:solidFill>
                  <a:srgbClr val="0037A6"/>
                </a:solidFill>
                <a:highlight>
                  <a:srgbClr val="FFFFFF"/>
                </a:highlight>
                <a:latin typeface="Courier New"/>
                <a:ea typeface="Courier New"/>
                <a:cs typeface="Courier New"/>
                <a:sym typeface="Courier New"/>
              </a:rPr>
              <a:t>\n</a:t>
            </a:r>
            <a:r>
              <a:rPr lang="en" sz="1150" b="1">
                <a:solidFill>
                  <a:srgbClr val="067D17"/>
                </a:solidFill>
                <a:highlight>
                  <a:srgbClr val="FFFFFF"/>
                </a:highlight>
                <a:latin typeface="Courier New"/>
                <a:ea typeface="Courier New"/>
                <a:cs typeface="Courier New"/>
                <a:sym typeface="Courier New"/>
              </a:rPr>
              <a:t>" </a:t>
            </a:r>
            <a:r>
              <a:rPr lang="en" sz="1150" b="1">
                <a:solidFill>
                  <a:srgbClr val="080808"/>
                </a:solidFill>
                <a:highlight>
                  <a:srgbClr val="FFFFFF"/>
                </a:highlight>
                <a:latin typeface="Courier New"/>
                <a:ea typeface="Courier New"/>
                <a:cs typeface="Courier New"/>
                <a:sym typeface="Courier New"/>
              </a:rPr>
              <a:t>+</a:t>
            </a:r>
            <a:endParaRPr sz="1150" b="1">
              <a:solidFill>
                <a:srgbClr val="080808"/>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50" b="1">
                <a:solidFill>
                  <a:srgbClr val="080808"/>
                </a:solidFill>
                <a:highlight>
                  <a:srgbClr val="FFFFFF"/>
                </a:highlight>
                <a:latin typeface="Courier New"/>
                <a:ea typeface="Courier New"/>
                <a:cs typeface="Courier New"/>
                <a:sym typeface="Courier New"/>
              </a:rPr>
              <a:t>       </a:t>
            </a:r>
            <a:r>
              <a:rPr lang="en" sz="1150" b="1">
                <a:solidFill>
                  <a:srgbClr val="067D17"/>
                </a:solidFill>
                <a:highlight>
                  <a:srgbClr val="FFFFFF"/>
                </a:highlight>
                <a:latin typeface="Courier New"/>
                <a:ea typeface="Courier New"/>
                <a:cs typeface="Courier New"/>
                <a:sym typeface="Courier New"/>
              </a:rPr>
              <a:t>"       u.user_type</a:t>
            </a:r>
            <a:r>
              <a:rPr lang="en" sz="1150" b="1">
                <a:solidFill>
                  <a:srgbClr val="0037A6"/>
                </a:solidFill>
                <a:highlight>
                  <a:srgbClr val="FFFFFF"/>
                </a:highlight>
                <a:latin typeface="Courier New"/>
                <a:ea typeface="Courier New"/>
                <a:cs typeface="Courier New"/>
                <a:sym typeface="Courier New"/>
              </a:rPr>
              <a:t>\n</a:t>
            </a:r>
            <a:r>
              <a:rPr lang="en" sz="1150" b="1">
                <a:solidFill>
                  <a:srgbClr val="067D17"/>
                </a:solidFill>
                <a:highlight>
                  <a:srgbClr val="FFFFFF"/>
                </a:highlight>
                <a:latin typeface="Courier New"/>
                <a:ea typeface="Courier New"/>
                <a:cs typeface="Courier New"/>
                <a:sym typeface="Courier New"/>
              </a:rPr>
              <a:t>" </a:t>
            </a:r>
            <a:r>
              <a:rPr lang="en" sz="1150" b="1">
                <a:solidFill>
                  <a:srgbClr val="080808"/>
                </a:solidFill>
                <a:highlight>
                  <a:srgbClr val="FFFFFF"/>
                </a:highlight>
                <a:latin typeface="Courier New"/>
                <a:ea typeface="Courier New"/>
                <a:cs typeface="Courier New"/>
                <a:sym typeface="Courier New"/>
              </a:rPr>
              <a:t>+</a:t>
            </a:r>
            <a:endParaRPr sz="1150" b="1">
              <a:solidFill>
                <a:srgbClr val="080808"/>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50" b="1">
                <a:solidFill>
                  <a:srgbClr val="080808"/>
                </a:solidFill>
                <a:highlight>
                  <a:srgbClr val="FFFFFF"/>
                </a:highlight>
                <a:latin typeface="Courier New"/>
                <a:ea typeface="Courier New"/>
                <a:cs typeface="Courier New"/>
                <a:sym typeface="Courier New"/>
              </a:rPr>
              <a:t>       </a:t>
            </a:r>
            <a:r>
              <a:rPr lang="en" sz="1150" b="1">
                <a:solidFill>
                  <a:srgbClr val="067D17"/>
                </a:solidFill>
                <a:highlight>
                  <a:srgbClr val="FFFFFF"/>
                </a:highlight>
                <a:latin typeface="Courier New"/>
                <a:ea typeface="Courier New"/>
                <a:cs typeface="Courier New"/>
                <a:sym typeface="Courier New"/>
              </a:rPr>
              <a:t>"FROM BOOKS_CHECK_OUT AS c</a:t>
            </a:r>
            <a:r>
              <a:rPr lang="en" sz="1150" b="1">
                <a:solidFill>
                  <a:srgbClr val="0037A6"/>
                </a:solidFill>
                <a:highlight>
                  <a:srgbClr val="FFFFFF"/>
                </a:highlight>
                <a:latin typeface="Courier New"/>
                <a:ea typeface="Courier New"/>
                <a:cs typeface="Courier New"/>
                <a:sym typeface="Courier New"/>
              </a:rPr>
              <a:t>\n</a:t>
            </a:r>
            <a:r>
              <a:rPr lang="en" sz="1150" b="1">
                <a:solidFill>
                  <a:srgbClr val="067D17"/>
                </a:solidFill>
                <a:highlight>
                  <a:srgbClr val="FFFFFF"/>
                </a:highlight>
                <a:latin typeface="Courier New"/>
                <a:ea typeface="Courier New"/>
                <a:cs typeface="Courier New"/>
                <a:sym typeface="Courier New"/>
              </a:rPr>
              <a:t>" </a:t>
            </a:r>
            <a:r>
              <a:rPr lang="en" sz="1150" b="1">
                <a:solidFill>
                  <a:srgbClr val="080808"/>
                </a:solidFill>
                <a:highlight>
                  <a:srgbClr val="FFFFFF"/>
                </a:highlight>
                <a:latin typeface="Courier New"/>
                <a:ea typeface="Courier New"/>
                <a:cs typeface="Courier New"/>
                <a:sym typeface="Courier New"/>
              </a:rPr>
              <a:t>+</a:t>
            </a:r>
            <a:endParaRPr sz="1150" b="1">
              <a:solidFill>
                <a:srgbClr val="080808"/>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50" b="1">
                <a:solidFill>
                  <a:srgbClr val="080808"/>
                </a:solidFill>
                <a:highlight>
                  <a:srgbClr val="FFFFFF"/>
                </a:highlight>
                <a:latin typeface="Courier New"/>
                <a:ea typeface="Courier New"/>
                <a:cs typeface="Courier New"/>
                <a:sym typeface="Courier New"/>
              </a:rPr>
              <a:t>       </a:t>
            </a:r>
            <a:r>
              <a:rPr lang="en" sz="1150" b="1">
                <a:solidFill>
                  <a:srgbClr val="067D17"/>
                </a:solidFill>
                <a:highlight>
                  <a:srgbClr val="FFFFFF"/>
                </a:highlight>
                <a:latin typeface="Courier New"/>
                <a:ea typeface="Courier New"/>
                <a:cs typeface="Courier New"/>
                <a:sym typeface="Courier New"/>
              </a:rPr>
              <a:t>"JOIN BOOKS AS b ON b.ISBN = c.ISBN</a:t>
            </a:r>
            <a:r>
              <a:rPr lang="en" sz="1150" b="1">
                <a:solidFill>
                  <a:srgbClr val="0037A6"/>
                </a:solidFill>
                <a:highlight>
                  <a:srgbClr val="FFFFFF"/>
                </a:highlight>
                <a:latin typeface="Courier New"/>
                <a:ea typeface="Courier New"/>
                <a:cs typeface="Courier New"/>
                <a:sym typeface="Courier New"/>
              </a:rPr>
              <a:t>\n</a:t>
            </a:r>
            <a:r>
              <a:rPr lang="en" sz="1150" b="1">
                <a:solidFill>
                  <a:srgbClr val="067D17"/>
                </a:solidFill>
                <a:highlight>
                  <a:srgbClr val="FFFFFF"/>
                </a:highlight>
                <a:latin typeface="Courier New"/>
                <a:ea typeface="Courier New"/>
                <a:cs typeface="Courier New"/>
                <a:sym typeface="Courier New"/>
              </a:rPr>
              <a:t>" </a:t>
            </a:r>
            <a:r>
              <a:rPr lang="en" sz="1150" b="1">
                <a:solidFill>
                  <a:srgbClr val="080808"/>
                </a:solidFill>
                <a:highlight>
                  <a:srgbClr val="FFFFFF"/>
                </a:highlight>
                <a:latin typeface="Courier New"/>
                <a:ea typeface="Courier New"/>
                <a:cs typeface="Courier New"/>
                <a:sym typeface="Courier New"/>
              </a:rPr>
              <a:t>+</a:t>
            </a:r>
            <a:endParaRPr sz="1150" b="1">
              <a:solidFill>
                <a:srgbClr val="080808"/>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50" b="1">
                <a:solidFill>
                  <a:srgbClr val="080808"/>
                </a:solidFill>
                <a:highlight>
                  <a:srgbClr val="FFFFFF"/>
                </a:highlight>
                <a:latin typeface="Courier New"/>
                <a:ea typeface="Courier New"/>
                <a:cs typeface="Courier New"/>
                <a:sym typeface="Courier New"/>
              </a:rPr>
              <a:t>       </a:t>
            </a:r>
            <a:r>
              <a:rPr lang="en" sz="1150" b="1">
                <a:solidFill>
                  <a:srgbClr val="067D17"/>
                </a:solidFill>
                <a:highlight>
                  <a:srgbClr val="FFFFFF"/>
                </a:highlight>
                <a:latin typeface="Courier New"/>
                <a:ea typeface="Courier New"/>
                <a:cs typeface="Courier New"/>
                <a:sym typeface="Courier New"/>
              </a:rPr>
              <a:t>"JOIN USERS AS u ON u.user_ID = c.user_ID</a:t>
            </a:r>
            <a:r>
              <a:rPr lang="en" sz="1150" b="1">
                <a:solidFill>
                  <a:srgbClr val="0037A6"/>
                </a:solidFill>
                <a:highlight>
                  <a:srgbClr val="FFFFFF"/>
                </a:highlight>
                <a:latin typeface="Courier New"/>
                <a:ea typeface="Courier New"/>
                <a:cs typeface="Courier New"/>
                <a:sym typeface="Courier New"/>
              </a:rPr>
              <a:t>\n</a:t>
            </a:r>
            <a:r>
              <a:rPr lang="en" sz="1150" b="1">
                <a:solidFill>
                  <a:srgbClr val="067D17"/>
                </a:solidFill>
                <a:highlight>
                  <a:srgbClr val="FFFFFF"/>
                </a:highlight>
                <a:latin typeface="Courier New"/>
                <a:ea typeface="Courier New"/>
                <a:cs typeface="Courier New"/>
                <a:sym typeface="Courier New"/>
              </a:rPr>
              <a:t>" </a:t>
            </a:r>
            <a:r>
              <a:rPr lang="en" sz="1150" b="1">
                <a:solidFill>
                  <a:srgbClr val="080808"/>
                </a:solidFill>
                <a:highlight>
                  <a:srgbClr val="FFFFFF"/>
                </a:highlight>
                <a:latin typeface="Courier New"/>
                <a:ea typeface="Courier New"/>
                <a:cs typeface="Courier New"/>
                <a:sym typeface="Courier New"/>
              </a:rPr>
              <a:t>+</a:t>
            </a:r>
            <a:endParaRPr sz="1150" b="1">
              <a:solidFill>
                <a:srgbClr val="080808"/>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50" b="1">
                <a:solidFill>
                  <a:srgbClr val="080808"/>
                </a:solidFill>
                <a:highlight>
                  <a:srgbClr val="FFFFFF"/>
                </a:highlight>
                <a:latin typeface="Courier New"/>
                <a:ea typeface="Courier New"/>
                <a:cs typeface="Courier New"/>
                <a:sym typeface="Courier New"/>
              </a:rPr>
              <a:t>       </a:t>
            </a:r>
            <a:r>
              <a:rPr lang="en" sz="1150" b="1">
                <a:solidFill>
                  <a:srgbClr val="067D17"/>
                </a:solidFill>
                <a:highlight>
                  <a:srgbClr val="FFFFFF"/>
                </a:highlight>
                <a:latin typeface="Courier New"/>
                <a:ea typeface="Courier New"/>
                <a:cs typeface="Courier New"/>
                <a:sym typeface="Courier New"/>
              </a:rPr>
              <a:t>"WHERE u.user_type = ?</a:t>
            </a:r>
            <a:r>
              <a:rPr lang="en" sz="1150" b="1">
                <a:solidFill>
                  <a:srgbClr val="0037A6"/>
                </a:solidFill>
                <a:highlight>
                  <a:srgbClr val="FFFFFF"/>
                </a:highlight>
                <a:latin typeface="Courier New"/>
                <a:ea typeface="Courier New"/>
                <a:cs typeface="Courier New"/>
                <a:sym typeface="Courier New"/>
              </a:rPr>
              <a:t>\n</a:t>
            </a:r>
            <a:r>
              <a:rPr lang="en" sz="1150" b="1">
                <a:solidFill>
                  <a:srgbClr val="067D17"/>
                </a:solidFill>
                <a:highlight>
                  <a:srgbClr val="FFFFFF"/>
                </a:highlight>
                <a:latin typeface="Courier New"/>
                <a:ea typeface="Courier New"/>
                <a:cs typeface="Courier New"/>
                <a:sym typeface="Courier New"/>
              </a:rPr>
              <a:t>" </a:t>
            </a:r>
            <a:r>
              <a:rPr lang="en" sz="1150" b="1">
                <a:solidFill>
                  <a:srgbClr val="080808"/>
                </a:solidFill>
                <a:highlight>
                  <a:srgbClr val="FFFFFF"/>
                </a:highlight>
                <a:latin typeface="Courier New"/>
                <a:ea typeface="Courier New"/>
                <a:cs typeface="Courier New"/>
                <a:sym typeface="Courier New"/>
              </a:rPr>
              <a:t>+</a:t>
            </a:r>
            <a:endParaRPr sz="1150" b="1">
              <a:solidFill>
                <a:srgbClr val="080808"/>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50" b="1">
                <a:solidFill>
                  <a:srgbClr val="080808"/>
                </a:solidFill>
                <a:highlight>
                  <a:srgbClr val="FFFFFF"/>
                </a:highlight>
                <a:latin typeface="Courier New"/>
                <a:ea typeface="Courier New"/>
                <a:cs typeface="Courier New"/>
                <a:sym typeface="Courier New"/>
              </a:rPr>
              <a:t>       </a:t>
            </a:r>
            <a:r>
              <a:rPr lang="en" sz="1150" b="1">
                <a:solidFill>
                  <a:srgbClr val="067D17"/>
                </a:solidFill>
                <a:highlight>
                  <a:srgbClr val="FFFFFF"/>
                </a:highlight>
                <a:latin typeface="Courier New"/>
                <a:ea typeface="Courier New"/>
                <a:cs typeface="Courier New"/>
                <a:sym typeface="Courier New"/>
              </a:rPr>
              <a:t>"GROUP BY b.book_subject</a:t>
            </a:r>
            <a:r>
              <a:rPr lang="en" sz="1150" b="1">
                <a:solidFill>
                  <a:srgbClr val="0037A6"/>
                </a:solidFill>
                <a:highlight>
                  <a:srgbClr val="FFFFFF"/>
                </a:highlight>
                <a:latin typeface="Courier New"/>
                <a:ea typeface="Courier New"/>
                <a:cs typeface="Courier New"/>
                <a:sym typeface="Courier New"/>
              </a:rPr>
              <a:t>\n</a:t>
            </a:r>
            <a:r>
              <a:rPr lang="en" sz="1150" b="1">
                <a:solidFill>
                  <a:srgbClr val="067D17"/>
                </a:solidFill>
                <a:highlight>
                  <a:srgbClr val="FFFFFF"/>
                </a:highlight>
                <a:latin typeface="Courier New"/>
                <a:ea typeface="Courier New"/>
                <a:cs typeface="Courier New"/>
                <a:sym typeface="Courier New"/>
              </a:rPr>
              <a:t>" </a:t>
            </a:r>
            <a:r>
              <a:rPr lang="en" sz="1150" b="1">
                <a:solidFill>
                  <a:srgbClr val="080808"/>
                </a:solidFill>
                <a:highlight>
                  <a:srgbClr val="FFFFFF"/>
                </a:highlight>
                <a:latin typeface="Courier New"/>
                <a:ea typeface="Courier New"/>
                <a:cs typeface="Courier New"/>
                <a:sym typeface="Courier New"/>
              </a:rPr>
              <a:t>+</a:t>
            </a:r>
            <a:endParaRPr sz="1150" b="1">
              <a:solidFill>
                <a:srgbClr val="080808"/>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50" b="1">
                <a:solidFill>
                  <a:srgbClr val="080808"/>
                </a:solidFill>
                <a:highlight>
                  <a:srgbClr val="FFFFFF"/>
                </a:highlight>
                <a:latin typeface="Courier New"/>
                <a:ea typeface="Courier New"/>
                <a:cs typeface="Courier New"/>
                <a:sym typeface="Courier New"/>
              </a:rPr>
              <a:t>       </a:t>
            </a:r>
            <a:r>
              <a:rPr lang="en" sz="1150" b="1">
                <a:solidFill>
                  <a:srgbClr val="067D17"/>
                </a:solidFill>
                <a:highlight>
                  <a:srgbClr val="FFFFFF"/>
                </a:highlight>
                <a:latin typeface="Courier New"/>
                <a:ea typeface="Courier New"/>
                <a:cs typeface="Courier New"/>
                <a:sym typeface="Courier New"/>
              </a:rPr>
              <a:t>"ORDER BY bookCount DESC</a:t>
            </a:r>
            <a:r>
              <a:rPr lang="en" sz="1150" b="1">
                <a:solidFill>
                  <a:srgbClr val="0037A6"/>
                </a:solidFill>
                <a:highlight>
                  <a:srgbClr val="FFFFFF"/>
                </a:highlight>
                <a:latin typeface="Courier New"/>
                <a:ea typeface="Courier New"/>
                <a:cs typeface="Courier New"/>
                <a:sym typeface="Courier New"/>
              </a:rPr>
              <a:t>\n</a:t>
            </a:r>
            <a:r>
              <a:rPr lang="en" sz="1150" b="1">
                <a:solidFill>
                  <a:srgbClr val="067D17"/>
                </a:solidFill>
                <a:highlight>
                  <a:srgbClr val="FFFFFF"/>
                </a:highlight>
                <a:latin typeface="Courier New"/>
                <a:ea typeface="Courier New"/>
                <a:cs typeface="Courier New"/>
                <a:sym typeface="Courier New"/>
              </a:rPr>
              <a:t>" </a:t>
            </a:r>
            <a:r>
              <a:rPr lang="en" sz="1150" b="1">
                <a:solidFill>
                  <a:srgbClr val="080808"/>
                </a:solidFill>
                <a:highlight>
                  <a:srgbClr val="FFFFFF"/>
                </a:highlight>
                <a:latin typeface="Courier New"/>
                <a:ea typeface="Courier New"/>
                <a:cs typeface="Courier New"/>
                <a:sym typeface="Courier New"/>
              </a:rPr>
              <a:t>+</a:t>
            </a:r>
            <a:endParaRPr sz="1150" b="1">
              <a:solidFill>
                <a:srgbClr val="080808"/>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 sz="1150" b="1">
                <a:solidFill>
                  <a:srgbClr val="080808"/>
                </a:solidFill>
                <a:highlight>
                  <a:srgbClr val="FFFFFF"/>
                </a:highlight>
                <a:latin typeface="Courier New"/>
                <a:ea typeface="Courier New"/>
                <a:cs typeface="Courier New"/>
                <a:sym typeface="Courier New"/>
              </a:rPr>
              <a:t>       </a:t>
            </a:r>
            <a:r>
              <a:rPr lang="en" sz="1150" b="1">
                <a:solidFill>
                  <a:srgbClr val="067D17"/>
                </a:solidFill>
                <a:highlight>
                  <a:srgbClr val="FFFFFF"/>
                </a:highlight>
                <a:latin typeface="Courier New"/>
                <a:ea typeface="Courier New"/>
                <a:cs typeface="Courier New"/>
                <a:sym typeface="Courier New"/>
              </a:rPr>
              <a:t>"LIMIT 10"</a:t>
            </a:r>
            <a:r>
              <a:rPr lang="en" sz="1150" b="1">
                <a:solidFill>
                  <a:srgbClr val="080808"/>
                </a:solidFill>
                <a:highlight>
                  <a:srgbClr val="FFFFFF"/>
                </a:highlight>
                <a:latin typeface="Courier New"/>
                <a:ea typeface="Courier New"/>
                <a:cs typeface="Courier New"/>
                <a:sym typeface="Courier New"/>
              </a:rPr>
              <a:t>, </a:t>
            </a:r>
            <a:r>
              <a:rPr lang="en" sz="1150" b="1">
                <a:solidFill>
                  <a:srgbClr val="0033B3"/>
                </a:solidFill>
                <a:highlight>
                  <a:srgbClr val="FFFFFF"/>
                </a:highlight>
                <a:latin typeface="Courier New"/>
                <a:ea typeface="Courier New"/>
                <a:cs typeface="Courier New"/>
                <a:sym typeface="Courier New"/>
              </a:rPr>
              <a:t>new </a:t>
            </a:r>
            <a:r>
              <a:rPr lang="en" sz="1150" b="1">
                <a:solidFill>
                  <a:srgbClr val="080808"/>
                </a:solidFill>
                <a:highlight>
                  <a:srgbClr val="FFFFFF"/>
                </a:highlight>
                <a:latin typeface="Courier New"/>
                <a:ea typeface="Courier New"/>
                <a:cs typeface="Courier New"/>
                <a:sym typeface="Courier New"/>
              </a:rPr>
              <a:t>String [] {</a:t>
            </a:r>
            <a:r>
              <a:rPr lang="en" sz="1150" b="1">
                <a:solidFill>
                  <a:srgbClr val="067D17"/>
                </a:solidFill>
                <a:highlight>
                  <a:srgbClr val="FFFFFF"/>
                </a:highlight>
                <a:latin typeface="Courier New"/>
                <a:ea typeface="Courier New"/>
                <a:cs typeface="Courier New"/>
                <a:sym typeface="Courier New"/>
              </a:rPr>
              <a:t>"User_Type"</a:t>
            </a:r>
            <a:r>
              <a:rPr lang="en" sz="1150" b="1">
                <a:solidFill>
                  <a:srgbClr val="080808"/>
                </a:solidFill>
                <a:highlight>
                  <a:srgbClr val="FFFFFF"/>
                </a:highlight>
                <a:latin typeface="Courier New"/>
                <a:ea typeface="Courier New"/>
                <a:cs typeface="Courier New"/>
                <a:sym typeface="Courier New"/>
              </a:rPr>
              <a:t>}, </a:t>
            </a:r>
            <a:r>
              <a:rPr lang="en" sz="1150" b="1">
                <a:solidFill>
                  <a:srgbClr val="0033B3"/>
                </a:solidFill>
                <a:highlight>
                  <a:srgbClr val="FFFFFF"/>
                </a:highlight>
                <a:latin typeface="Courier New"/>
                <a:ea typeface="Courier New"/>
                <a:cs typeface="Courier New"/>
                <a:sym typeface="Courier New"/>
              </a:rPr>
              <a:t>new boolean </a:t>
            </a:r>
            <a:r>
              <a:rPr lang="en" sz="1150" b="1">
                <a:solidFill>
                  <a:srgbClr val="080808"/>
                </a:solidFill>
                <a:highlight>
                  <a:srgbClr val="FFFFFF"/>
                </a:highlight>
                <a:latin typeface="Courier New"/>
                <a:ea typeface="Courier New"/>
                <a:cs typeface="Courier New"/>
                <a:sym typeface="Courier New"/>
              </a:rPr>
              <a:t>[] {</a:t>
            </a:r>
            <a:r>
              <a:rPr lang="en" sz="1150" b="1">
                <a:solidFill>
                  <a:srgbClr val="0033B3"/>
                </a:solidFill>
                <a:highlight>
                  <a:srgbClr val="FFFFFF"/>
                </a:highlight>
                <a:latin typeface="Courier New"/>
                <a:ea typeface="Courier New"/>
                <a:cs typeface="Courier New"/>
                <a:sym typeface="Courier New"/>
              </a:rPr>
              <a:t>false</a:t>
            </a:r>
            <a:r>
              <a:rPr lang="en" sz="1150" b="1">
                <a:solidFill>
                  <a:srgbClr val="080808"/>
                </a:solidFill>
                <a:highlight>
                  <a:srgbClr val="FFFFFF"/>
                </a:highlight>
                <a:latin typeface="Courier New"/>
                <a:ea typeface="Courier New"/>
                <a:cs typeface="Courier New"/>
                <a:sym typeface="Courier New"/>
              </a:rPr>
              <a:t>}, </a:t>
            </a:r>
            <a:r>
              <a:rPr lang="en" sz="1150" b="1">
                <a:solidFill>
                  <a:srgbClr val="0033B3"/>
                </a:solidFill>
                <a:highlight>
                  <a:srgbClr val="FFFFFF"/>
                </a:highlight>
                <a:latin typeface="Courier New"/>
                <a:ea typeface="Courier New"/>
                <a:cs typeface="Courier New"/>
                <a:sym typeface="Courier New"/>
              </a:rPr>
              <a:t>false</a:t>
            </a:r>
            <a:r>
              <a:rPr lang="en" sz="1150" b="1">
                <a:solidFill>
                  <a:srgbClr val="080808"/>
                </a:solidFill>
                <a:highlight>
                  <a:srgbClr val="FFFFFF"/>
                </a:highlight>
                <a:latin typeface="Courier New"/>
                <a:ea typeface="Courier New"/>
                <a:cs typeface="Courier New"/>
                <a:sym typeface="Courier New"/>
              </a:rPr>
              <a:t>, </a:t>
            </a:r>
            <a:r>
              <a:rPr lang="en" sz="1150" b="1">
                <a:solidFill>
                  <a:srgbClr val="0033B3"/>
                </a:solidFill>
                <a:highlight>
                  <a:srgbClr val="FFFFFF"/>
                </a:highlight>
                <a:latin typeface="Courier New"/>
                <a:ea typeface="Courier New"/>
                <a:cs typeface="Courier New"/>
                <a:sym typeface="Courier New"/>
              </a:rPr>
              <a:t>true</a:t>
            </a:r>
            <a:r>
              <a:rPr lang="en" sz="1150" b="1">
                <a:solidFill>
                  <a:srgbClr val="080808"/>
                </a:solidFill>
                <a:highlight>
                  <a:srgbClr val="FFFFFF"/>
                </a:highlight>
                <a:latin typeface="Courier New"/>
                <a:ea typeface="Courier New"/>
                <a:cs typeface="Courier New"/>
                <a:sym typeface="Courier New"/>
              </a:rPr>
              <a:t>));</a:t>
            </a:r>
            <a:endParaRPr sz="1220" b="1">
              <a:solidFill>
                <a:srgbClr val="871094"/>
              </a:solidFill>
              <a:highlight>
                <a:srgbClr val="FFFFFF"/>
              </a:highlight>
              <a:latin typeface="Courier New"/>
              <a:ea typeface="Courier New"/>
              <a:cs typeface="Courier New"/>
              <a:sym typeface="Courier New"/>
            </a:endParaRPr>
          </a:p>
        </p:txBody>
      </p:sp>
      <p:pic>
        <p:nvPicPr>
          <p:cNvPr id="123" name="Google Shape;123;p18"/>
          <p:cNvPicPr preferRelativeResize="0"/>
          <p:nvPr/>
        </p:nvPicPr>
        <p:blipFill>
          <a:blip r:embed="rId3">
            <a:alphaModFix/>
          </a:blip>
          <a:stretch>
            <a:fillRect/>
          </a:stretch>
        </p:blipFill>
        <p:spPr>
          <a:xfrm>
            <a:off x="4572001" y="3162500"/>
            <a:ext cx="4444427" cy="1792600"/>
          </a:xfrm>
          <a:prstGeom prst="rect">
            <a:avLst/>
          </a:prstGeom>
          <a:noFill/>
          <a:ln>
            <a:noFill/>
          </a:ln>
        </p:spPr>
      </p:pic>
      <p:pic>
        <p:nvPicPr>
          <p:cNvPr id="124" name="Google Shape;124;p18"/>
          <p:cNvPicPr preferRelativeResize="0"/>
          <p:nvPr/>
        </p:nvPicPr>
        <p:blipFill>
          <a:blip r:embed="rId4">
            <a:alphaModFix/>
          </a:blip>
          <a:stretch>
            <a:fillRect/>
          </a:stretch>
        </p:blipFill>
        <p:spPr>
          <a:xfrm>
            <a:off x="106600" y="3162499"/>
            <a:ext cx="4419762" cy="179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20175" y="381425"/>
            <a:ext cx="7509900" cy="6240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a:t>Query 2  </a:t>
            </a:r>
            <a:r>
              <a:rPr lang="en" sz="1400">
                <a:solidFill>
                  <a:srgbClr val="434343"/>
                </a:solidFill>
                <a:latin typeface="Lato"/>
                <a:ea typeface="Lato"/>
                <a:cs typeface="Lato"/>
                <a:sym typeface="Lato"/>
              </a:rPr>
              <a:t>Show the given user's book borrow history by USER ID</a:t>
            </a:r>
            <a:endParaRPr sz="1400">
              <a:solidFill>
                <a:srgbClr val="434343"/>
              </a:solidFill>
            </a:endParaRPr>
          </a:p>
        </p:txBody>
      </p:sp>
      <p:sp>
        <p:nvSpPr>
          <p:cNvPr id="130" name="Google Shape;130;p19"/>
          <p:cNvSpPr txBox="1">
            <a:spLocks noGrp="1"/>
          </p:cNvSpPr>
          <p:nvPr>
            <p:ph type="body" idx="1"/>
          </p:nvPr>
        </p:nvSpPr>
        <p:spPr>
          <a:xfrm>
            <a:off x="817050" y="892400"/>
            <a:ext cx="7509900" cy="2298000"/>
          </a:xfrm>
          <a:prstGeom prst="rect">
            <a:avLst/>
          </a:prstGeom>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440"/>
              <a:buNone/>
            </a:pPr>
            <a:r>
              <a:rPr lang="en" sz="1120" b="1">
                <a:solidFill>
                  <a:srgbClr val="871094"/>
                </a:solidFill>
                <a:highlight>
                  <a:srgbClr val="FFFFFF"/>
                </a:highlight>
                <a:latin typeface="Courier New"/>
                <a:ea typeface="Courier New"/>
                <a:cs typeface="Courier New"/>
                <a:sym typeface="Courier New"/>
              </a:rPr>
              <a:t>m_queryArray</a:t>
            </a:r>
            <a:r>
              <a:rPr lang="en" sz="1120" b="1">
                <a:solidFill>
                  <a:srgbClr val="080808"/>
                </a:solidFill>
                <a:highlight>
                  <a:srgbClr val="FFFFFF"/>
                </a:highlight>
                <a:latin typeface="Courier New"/>
                <a:ea typeface="Courier New"/>
                <a:cs typeface="Courier New"/>
                <a:sym typeface="Courier New"/>
              </a:rPr>
              <a:t>.add(</a:t>
            </a:r>
            <a:r>
              <a:rPr lang="en" sz="1120" b="1">
                <a:solidFill>
                  <a:srgbClr val="0033B3"/>
                </a:solidFill>
                <a:highlight>
                  <a:srgbClr val="FFFFFF"/>
                </a:highlight>
                <a:latin typeface="Courier New"/>
                <a:ea typeface="Courier New"/>
                <a:cs typeface="Courier New"/>
                <a:sym typeface="Courier New"/>
              </a:rPr>
              <a:t>new </a:t>
            </a:r>
            <a:r>
              <a:rPr lang="en" sz="1120" b="1">
                <a:solidFill>
                  <a:srgbClr val="080808"/>
                </a:solidFill>
                <a:highlight>
                  <a:srgbClr val="FFFFFF"/>
                </a:highlight>
                <a:latin typeface="Courier New"/>
                <a:ea typeface="Courier New"/>
                <a:cs typeface="Courier New"/>
                <a:sym typeface="Courier New"/>
              </a:rPr>
              <a:t>QueryData(</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"SELECT u.user_ID,</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a:t>
            </a:r>
            <a:r>
              <a:rPr lang="en" sz="1120" b="1">
                <a:solidFill>
                  <a:srgbClr val="0037A6"/>
                </a:solidFill>
                <a:highlight>
                  <a:srgbClr val="FFFFFF"/>
                </a:highlight>
                <a:latin typeface="Courier New"/>
                <a:ea typeface="Courier New"/>
                <a:cs typeface="Courier New"/>
                <a:sym typeface="Courier New"/>
              </a:rPr>
              <a:t>\t</a:t>
            </a:r>
            <a:r>
              <a:rPr lang="en" sz="1120" b="1">
                <a:solidFill>
                  <a:srgbClr val="067D17"/>
                </a:solidFill>
                <a:highlight>
                  <a:srgbClr val="FFFFFF"/>
                </a:highlight>
                <a:latin typeface="Courier New"/>
                <a:ea typeface="Courier New"/>
                <a:cs typeface="Courier New"/>
                <a:sym typeface="Courier New"/>
              </a:rPr>
              <a:t>   u.user_type,</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a:t>
            </a:r>
            <a:r>
              <a:rPr lang="en" sz="1120" b="1">
                <a:solidFill>
                  <a:srgbClr val="0037A6"/>
                </a:solidFill>
                <a:highlight>
                  <a:srgbClr val="FFFFFF"/>
                </a:highlight>
                <a:latin typeface="Courier New"/>
                <a:ea typeface="Courier New"/>
                <a:cs typeface="Courier New"/>
                <a:sym typeface="Courier New"/>
              </a:rPr>
              <a:t>\t</a:t>
            </a:r>
            <a:r>
              <a:rPr lang="en" sz="1120" b="1">
                <a:solidFill>
                  <a:srgbClr val="067D17"/>
                </a:solidFill>
                <a:highlight>
                  <a:srgbClr val="FFFFFF"/>
                </a:highlight>
                <a:latin typeface="Courier New"/>
                <a:ea typeface="Courier New"/>
                <a:cs typeface="Courier New"/>
                <a:sym typeface="Courier New"/>
              </a:rPr>
              <a:t>   u.last_name,</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a:t>
            </a:r>
            <a:r>
              <a:rPr lang="en" sz="1120" b="1">
                <a:solidFill>
                  <a:srgbClr val="0037A6"/>
                </a:solidFill>
                <a:highlight>
                  <a:srgbClr val="FFFFFF"/>
                </a:highlight>
                <a:latin typeface="Courier New"/>
                <a:ea typeface="Courier New"/>
                <a:cs typeface="Courier New"/>
                <a:sym typeface="Courier New"/>
              </a:rPr>
              <a:t>\t</a:t>
            </a:r>
            <a:r>
              <a:rPr lang="en" sz="1120" b="1">
                <a:solidFill>
                  <a:srgbClr val="067D17"/>
                </a:solidFill>
                <a:highlight>
                  <a:srgbClr val="FFFFFF"/>
                </a:highlight>
                <a:latin typeface="Courier New"/>
                <a:ea typeface="Courier New"/>
                <a:cs typeface="Courier New"/>
                <a:sym typeface="Courier New"/>
              </a:rPr>
              <a:t>   b.book_title,</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       COUNT(*) book_count</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"FROM BOOKS_CHECK_OUT AS bc</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"JOIN BOOKS AS b ON bc.ISBN = b.ISBN</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"JOIN USERS AS u ON u.user_ID = bc.user_ID</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"WHERE u.user_id = ?</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"GROUP BY b.ISBN</a:t>
            </a:r>
            <a:r>
              <a:rPr lang="en" sz="1120" b="1">
                <a:solidFill>
                  <a:srgbClr val="0037A6"/>
                </a:solidFill>
                <a:highlight>
                  <a:srgbClr val="FFFFFF"/>
                </a:highlight>
                <a:latin typeface="Courier New"/>
                <a:ea typeface="Courier New"/>
                <a:cs typeface="Courier New"/>
                <a:sym typeface="Courier New"/>
              </a:rPr>
              <a:t>\n</a:t>
            </a:r>
            <a:r>
              <a:rPr lang="en" sz="1120" b="1">
                <a:solidFill>
                  <a:srgbClr val="067D17"/>
                </a:solidFill>
                <a:highlight>
                  <a:srgbClr val="FFFFFF"/>
                </a:highlight>
                <a:latin typeface="Courier New"/>
                <a:ea typeface="Courier New"/>
                <a:cs typeface="Courier New"/>
                <a:sym typeface="Courier New"/>
              </a:rPr>
              <a:t>" </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67D17"/>
                </a:solidFill>
                <a:highlight>
                  <a:srgbClr val="FFFFFF"/>
                </a:highlight>
                <a:latin typeface="Courier New"/>
                <a:ea typeface="Courier New"/>
                <a:cs typeface="Courier New"/>
                <a:sym typeface="Courier New"/>
              </a:rPr>
              <a:t>"ORDER BY book_count;"</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r>
              <a:rPr lang="en" sz="1120" b="1">
                <a:solidFill>
                  <a:srgbClr val="080808"/>
                </a:solidFill>
                <a:highlight>
                  <a:srgbClr val="FFFFFF"/>
                </a:highlight>
                <a:latin typeface="Courier New"/>
                <a:ea typeface="Courier New"/>
                <a:cs typeface="Courier New"/>
                <a:sym typeface="Courier New"/>
              </a:rPr>
              <a:t>       </a:t>
            </a:r>
            <a:r>
              <a:rPr lang="en" sz="1120" b="1">
                <a:solidFill>
                  <a:srgbClr val="0033B3"/>
                </a:solidFill>
                <a:highlight>
                  <a:srgbClr val="FFFFFF"/>
                </a:highlight>
                <a:latin typeface="Courier New"/>
                <a:ea typeface="Courier New"/>
                <a:cs typeface="Courier New"/>
                <a:sym typeface="Courier New"/>
              </a:rPr>
              <a:t>new </a:t>
            </a:r>
            <a:r>
              <a:rPr lang="en" sz="1120" b="1">
                <a:solidFill>
                  <a:srgbClr val="080808"/>
                </a:solidFill>
                <a:highlight>
                  <a:srgbClr val="FFFFFF"/>
                </a:highlight>
                <a:latin typeface="Courier New"/>
                <a:ea typeface="Courier New"/>
                <a:cs typeface="Courier New"/>
                <a:sym typeface="Courier New"/>
              </a:rPr>
              <a:t>String [] {</a:t>
            </a:r>
            <a:r>
              <a:rPr lang="en" sz="1120" b="1">
                <a:solidFill>
                  <a:srgbClr val="067D17"/>
                </a:solidFill>
                <a:highlight>
                  <a:srgbClr val="FFFFFF"/>
                </a:highlight>
                <a:latin typeface="Courier New"/>
                <a:ea typeface="Courier New"/>
                <a:cs typeface="Courier New"/>
                <a:sym typeface="Courier New"/>
              </a:rPr>
              <a:t>"USER ID"</a:t>
            </a:r>
            <a:r>
              <a:rPr lang="en" sz="1120" b="1">
                <a:solidFill>
                  <a:srgbClr val="080808"/>
                </a:solidFill>
                <a:highlight>
                  <a:srgbClr val="FFFFFF"/>
                </a:highlight>
                <a:latin typeface="Courier New"/>
                <a:ea typeface="Courier New"/>
                <a:cs typeface="Courier New"/>
                <a:sym typeface="Courier New"/>
              </a:rPr>
              <a:t>},  </a:t>
            </a:r>
            <a:r>
              <a:rPr lang="en" sz="1120" b="1">
                <a:solidFill>
                  <a:srgbClr val="0033B3"/>
                </a:solidFill>
                <a:highlight>
                  <a:srgbClr val="FFFFFF"/>
                </a:highlight>
                <a:latin typeface="Courier New"/>
                <a:ea typeface="Courier New"/>
                <a:cs typeface="Courier New"/>
                <a:sym typeface="Courier New"/>
              </a:rPr>
              <a:t>new boolean </a:t>
            </a:r>
            <a:r>
              <a:rPr lang="en" sz="1120" b="1">
                <a:solidFill>
                  <a:srgbClr val="080808"/>
                </a:solidFill>
                <a:highlight>
                  <a:srgbClr val="FFFFFF"/>
                </a:highlight>
                <a:latin typeface="Courier New"/>
                <a:ea typeface="Courier New"/>
                <a:cs typeface="Courier New"/>
                <a:sym typeface="Courier New"/>
              </a:rPr>
              <a:t>[] {</a:t>
            </a:r>
            <a:r>
              <a:rPr lang="en" sz="1120" b="1">
                <a:solidFill>
                  <a:srgbClr val="0033B3"/>
                </a:solidFill>
                <a:highlight>
                  <a:srgbClr val="FFFFFF"/>
                </a:highlight>
                <a:latin typeface="Courier New"/>
                <a:ea typeface="Courier New"/>
                <a:cs typeface="Courier New"/>
                <a:sym typeface="Courier New"/>
              </a:rPr>
              <a:t>false</a:t>
            </a:r>
            <a:r>
              <a:rPr lang="en" sz="1120" b="1">
                <a:solidFill>
                  <a:srgbClr val="080808"/>
                </a:solidFill>
                <a:highlight>
                  <a:srgbClr val="FFFFFF"/>
                </a:highlight>
                <a:latin typeface="Courier New"/>
                <a:ea typeface="Courier New"/>
                <a:cs typeface="Courier New"/>
                <a:sym typeface="Courier New"/>
              </a:rPr>
              <a:t>}, </a:t>
            </a:r>
            <a:r>
              <a:rPr lang="en" sz="1120" b="1">
                <a:solidFill>
                  <a:srgbClr val="0033B3"/>
                </a:solidFill>
                <a:highlight>
                  <a:srgbClr val="FFFFFF"/>
                </a:highlight>
                <a:latin typeface="Courier New"/>
                <a:ea typeface="Courier New"/>
                <a:cs typeface="Courier New"/>
                <a:sym typeface="Courier New"/>
              </a:rPr>
              <a:t>false</a:t>
            </a:r>
            <a:r>
              <a:rPr lang="en" sz="1120" b="1">
                <a:solidFill>
                  <a:srgbClr val="080808"/>
                </a:solidFill>
                <a:highlight>
                  <a:srgbClr val="FFFFFF"/>
                </a:highlight>
                <a:latin typeface="Courier New"/>
                <a:ea typeface="Courier New"/>
                <a:cs typeface="Courier New"/>
                <a:sym typeface="Courier New"/>
              </a:rPr>
              <a:t>, </a:t>
            </a:r>
            <a:r>
              <a:rPr lang="en" sz="1120" b="1">
                <a:solidFill>
                  <a:srgbClr val="0033B3"/>
                </a:solidFill>
                <a:highlight>
                  <a:srgbClr val="FFFFFF"/>
                </a:highlight>
                <a:latin typeface="Courier New"/>
                <a:ea typeface="Courier New"/>
                <a:cs typeface="Courier New"/>
                <a:sym typeface="Courier New"/>
              </a:rPr>
              <a:t>true</a:t>
            </a:r>
            <a:r>
              <a:rPr lang="en" sz="1120" b="1">
                <a:solidFill>
                  <a:srgbClr val="080808"/>
                </a:solidFill>
                <a:highlight>
                  <a:srgbClr val="FFFFFF"/>
                </a:highlight>
                <a:latin typeface="Courier New"/>
                <a:ea typeface="Courier New"/>
                <a:cs typeface="Courier New"/>
                <a:sym typeface="Courier New"/>
              </a:rPr>
              <a:t>));</a:t>
            </a:r>
            <a:endParaRPr sz="112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endParaRPr sz="2620" b="1">
              <a:solidFill>
                <a:srgbClr val="871094"/>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SzPts val="440"/>
              <a:buNone/>
            </a:pPr>
            <a:endParaRPr sz="1260" b="1"/>
          </a:p>
          <a:p>
            <a:pPr marL="0" lvl="0" indent="0" algn="l" rtl="0">
              <a:lnSpc>
                <a:spcPct val="100000"/>
              </a:lnSpc>
              <a:spcBef>
                <a:spcPts val="0"/>
              </a:spcBef>
              <a:spcAft>
                <a:spcPts val="0"/>
              </a:spcAft>
              <a:buSzPts val="440"/>
              <a:buNone/>
            </a:pPr>
            <a:endParaRPr sz="1260" b="1"/>
          </a:p>
        </p:txBody>
      </p:sp>
      <p:pic>
        <p:nvPicPr>
          <p:cNvPr id="131" name="Google Shape;131;p19"/>
          <p:cNvPicPr preferRelativeResize="0"/>
          <p:nvPr/>
        </p:nvPicPr>
        <p:blipFill>
          <a:blip r:embed="rId3">
            <a:alphaModFix/>
          </a:blip>
          <a:stretch>
            <a:fillRect/>
          </a:stretch>
        </p:blipFill>
        <p:spPr>
          <a:xfrm>
            <a:off x="1608425" y="3190400"/>
            <a:ext cx="5088800" cy="187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756500" y="413650"/>
            <a:ext cx="7805700" cy="5925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Clr>
                <a:schemeClr val="dk1"/>
              </a:buClr>
              <a:buSzPts val="1100"/>
              <a:buFont typeface="Arial"/>
              <a:buNone/>
            </a:pPr>
            <a:r>
              <a:rPr lang="en"/>
              <a:t>Query 3 </a:t>
            </a:r>
            <a:r>
              <a:rPr lang="en" sz="1400">
                <a:solidFill>
                  <a:srgbClr val="434343"/>
                </a:solidFill>
              </a:rPr>
              <a:t>Show the given laptops model borrowed status by the given type of user </a:t>
            </a:r>
            <a:endParaRPr sz="1400">
              <a:solidFill>
                <a:srgbClr val="434343"/>
              </a:solidFill>
            </a:endParaRPr>
          </a:p>
        </p:txBody>
      </p:sp>
      <p:sp>
        <p:nvSpPr>
          <p:cNvPr id="137" name="Google Shape;137;p20"/>
          <p:cNvSpPr txBox="1">
            <a:spLocks noGrp="1"/>
          </p:cNvSpPr>
          <p:nvPr>
            <p:ph type="body" idx="1"/>
          </p:nvPr>
        </p:nvSpPr>
        <p:spPr>
          <a:xfrm>
            <a:off x="548725" y="964048"/>
            <a:ext cx="7907400" cy="2061000"/>
          </a:xfrm>
          <a:prstGeom prst="rect">
            <a:avLst/>
          </a:prstGeom>
        </p:spPr>
        <p:txBody>
          <a:bodyPr spcFirstLastPara="1" wrap="square" lIns="68575" tIns="34275" rIns="68575" bIns="34275" anchor="t" anchorCtr="0">
            <a:normAutofit/>
          </a:bodyPr>
          <a:lstStyle/>
          <a:p>
            <a:pPr marL="0" lvl="0" indent="0" algn="l" rtl="0">
              <a:lnSpc>
                <a:spcPct val="100000"/>
              </a:lnSpc>
              <a:spcBef>
                <a:spcPts val="0"/>
              </a:spcBef>
              <a:spcAft>
                <a:spcPts val="0"/>
              </a:spcAft>
              <a:buNone/>
            </a:pPr>
            <a:r>
              <a:rPr lang="en" sz="1050" b="1">
                <a:solidFill>
                  <a:srgbClr val="871094"/>
                </a:solidFill>
                <a:highlight>
                  <a:srgbClr val="FFFFFF"/>
                </a:highlight>
                <a:latin typeface="Courier New"/>
                <a:ea typeface="Courier New"/>
                <a:cs typeface="Courier New"/>
                <a:sym typeface="Courier New"/>
              </a:rPr>
              <a:t>m_queryArray</a:t>
            </a:r>
            <a:r>
              <a:rPr lang="en" sz="1050" b="1">
                <a:solidFill>
                  <a:srgbClr val="080808"/>
                </a:solidFill>
                <a:highlight>
                  <a:srgbClr val="FFFFFF"/>
                </a:highlight>
                <a:latin typeface="Courier New"/>
                <a:ea typeface="Courier New"/>
                <a:cs typeface="Courier New"/>
                <a:sym typeface="Courier New"/>
              </a:rPr>
              <a:t>.add(</a:t>
            </a:r>
            <a:r>
              <a:rPr lang="en" sz="1050" b="1">
                <a:solidFill>
                  <a:srgbClr val="0033B3"/>
                </a:solidFill>
                <a:highlight>
                  <a:srgbClr val="FFFFFF"/>
                </a:highlight>
                <a:latin typeface="Courier New"/>
                <a:ea typeface="Courier New"/>
                <a:cs typeface="Courier New"/>
                <a:sym typeface="Courier New"/>
              </a:rPr>
              <a:t>new </a:t>
            </a:r>
            <a:r>
              <a:rPr lang="en" sz="1050" b="1">
                <a:solidFill>
                  <a:srgbClr val="080808"/>
                </a:solidFill>
                <a:highlight>
                  <a:srgbClr val="FFFFFF"/>
                </a:highlight>
                <a:latin typeface="Courier New"/>
                <a:ea typeface="Courier New"/>
                <a:cs typeface="Courier New"/>
                <a:sym typeface="Courier New"/>
              </a:rPr>
              <a:t>QueryData(</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"SELECT</a:t>
            </a:r>
            <a:r>
              <a:rPr lang="en" sz="1050" b="1">
                <a:solidFill>
                  <a:srgbClr val="0037A6"/>
                </a:solidFill>
                <a:highlight>
                  <a:srgbClr val="FFFFFF"/>
                </a:highlight>
                <a:latin typeface="Courier New"/>
                <a:ea typeface="Courier New"/>
                <a:cs typeface="Courier New"/>
                <a:sym typeface="Courier New"/>
              </a:rPr>
              <a:t>\n</a:t>
            </a:r>
            <a:r>
              <a:rPr lang="en" sz="1050" b="1">
                <a:solidFill>
                  <a:srgbClr val="067D17"/>
                </a:solidFill>
                <a:highlight>
                  <a:srgbClr val="FFFFFF"/>
                </a:highlight>
                <a:latin typeface="Courier New"/>
                <a:ea typeface="Courier New"/>
                <a:cs typeface="Courier New"/>
                <a:sym typeface="Courier New"/>
              </a:rPr>
              <a:t>" </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a:t>
            </a:r>
            <a:r>
              <a:rPr lang="en" sz="1050" b="1">
                <a:solidFill>
                  <a:srgbClr val="0037A6"/>
                </a:solidFill>
                <a:highlight>
                  <a:srgbClr val="FFFFFF"/>
                </a:highlight>
                <a:latin typeface="Courier New"/>
                <a:ea typeface="Courier New"/>
                <a:cs typeface="Courier New"/>
                <a:sym typeface="Courier New"/>
              </a:rPr>
              <a:t>\t</a:t>
            </a:r>
            <a:r>
              <a:rPr lang="en" sz="1050" b="1">
                <a:solidFill>
                  <a:srgbClr val="067D17"/>
                </a:solidFill>
                <a:highlight>
                  <a:srgbClr val="FFFFFF"/>
                </a:highlight>
                <a:latin typeface="Courier New"/>
                <a:ea typeface="Courier New"/>
                <a:cs typeface="Courier New"/>
                <a:sym typeface="Courier New"/>
              </a:rPr>
              <a:t>u.user_ID,</a:t>
            </a:r>
            <a:r>
              <a:rPr lang="en" sz="1050" b="1">
                <a:solidFill>
                  <a:srgbClr val="0037A6"/>
                </a:solidFill>
                <a:highlight>
                  <a:srgbClr val="FFFFFF"/>
                </a:highlight>
                <a:latin typeface="Courier New"/>
                <a:ea typeface="Courier New"/>
                <a:cs typeface="Courier New"/>
                <a:sym typeface="Courier New"/>
              </a:rPr>
              <a:t>\n</a:t>
            </a:r>
            <a:r>
              <a:rPr lang="en" sz="1050" b="1">
                <a:solidFill>
                  <a:srgbClr val="067D17"/>
                </a:solidFill>
                <a:highlight>
                  <a:srgbClr val="FFFFFF"/>
                </a:highlight>
                <a:latin typeface="Courier New"/>
                <a:ea typeface="Courier New"/>
                <a:cs typeface="Courier New"/>
                <a:sym typeface="Courier New"/>
              </a:rPr>
              <a:t>" </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    u.last_name,</a:t>
            </a:r>
            <a:r>
              <a:rPr lang="en" sz="1050" b="1">
                <a:solidFill>
                  <a:srgbClr val="0037A6"/>
                </a:solidFill>
                <a:highlight>
                  <a:srgbClr val="FFFFFF"/>
                </a:highlight>
                <a:latin typeface="Courier New"/>
                <a:ea typeface="Courier New"/>
                <a:cs typeface="Courier New"/>
                <a:sym typeface="Courier New"/>
              </a:rPr>
              <a:t>\n</a:t>
            </a:r>
            <a:r>
              <a:rPr lang="en" sz="1050" b="1">
                <a:solidFill>
                  <a:srgbClr val="067D17"/>
                </a:solidFill>
                <a:highlight>
                  <a:srgbClr val="FFFFFF"/>
                </a:highlight>
                <a:latin typeface="Courier New"/>
                <a:ea typeface="Courier New"/>
                <a:cs typeface="Courier New"/>
                <a:sym typeface="Courier New"/>
              </a:rPr>
              <a:t>" </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    l.laptop_model</a:t>
            </a:r>
            <a:r>
              <a:rPr lang="en" sz="1050" b="1">
                <a:solidFill>
                  <a:srgbClr val="0037A6"/>
                </a:solidFill>
                <a:highlight>
                  <a:srgbClr val="FFFFFF"/>
                </a:highlight>
                <a:latin typeface="Courier New"/>
                <a:ea typeface="Courier New"/>
                <a:cs typeface="Courier New"/>
                <a:sym typeface="Courier New"/>
              </a:rPr>
              <a:t>\n</a:t>
            </a:r>
            <a:r>
              <a:rPr lang="en" sz="1050" b="1">
                <a:solidFill>
                  <a:srgbClr val="067D17"/>
                </a:solidFill>
                <a:highlight>
                  <a:srgbClr val="FFFFFF"/>
                </a:highlight>
                <a:latin typeface="Courier New"/>
                <a:ea typeface="Courier New"/>
                <a:cs typeface="Courier New"/>
                <a:sym typeface="Courier New"/>
              </a:rPr>
              <a:t>" </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"FROM LAPTOPS_CHECKED_OUT AS lc</a:t>
            </a:r>
            <a:r>
              <a:rPr lang="en" sz="1050" b="1">
                <a:solidFill>
                  <a:srgbClr val="0037A6"/>
                </a:solidFill>
                <a:highlight>
                  <a:srgbClr val="FFFFFF"/>
                </a:highlight>
                <a:latin typeface="Courier New"/>
                <a:ea typeface="Courier New"/>
                <a:cs typeface="Courier New"/>
                <a:sym typeface="Courier New"/>
              </a:rPr>
              <a:t>\n</a:t>
            </a:r>
            <a:r>
              <a:rPr lang="en" sz="1050" b="1">
                <a:solidFill>
                  <a:srgbClr val="067D17"/>
                </a:solidFill>
                <a:highlight>
                  <a:srgbClr val="FFFFFF"/>
                </a:highlight>
                <a:latin typeface="Courier New"/>
                <a:ea typeface="Courier New"/>
                <a:cs typeface="Courier New"/>
                <a:sym typeface="Courier New"/>
              </a:rPr>
              <a:t>" </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"JOIN LAPTOPS AS l ON lc.laptop_ID = l.laptop_ID</a:t>
            </a:r>
            <a:r>
              <a:rPr lang="en" sz="1050" b="1">
                <a:solidFill>
                  <a:srgbClr val="0037A6"/>
                </a:solidFill>
                <a:highlight>
                  <a:srgbClr val="FFFFFF"/>
                </a:highlight>
                <a:latin typeface="Courier New"/>
                <a:ea typeface="Courier New"/>
                <a:cs typeface="Courier New"/>
                <a:sym typeface="Courier New"/>
              </a:rPr>
              <a:t>\n</a:t>
            </a:r>
            <a:r>
              <a:rPr lang="en" sz="1050" b="1">
                <a:solidFill>
                  <a:srgbClr val="067D17"/>
                </a:solidFill>
                <a:highlight>
                  <a:srgbClr val="FFFFFF"/>
                </a:highlight>
                <a:latin typeface="Courier New"/>
                <a:ea typeface="Courier New"/>
                <a:cs typeface="Courier New"/>
                <a:sym typeface="Courier New"/>
              </a:rPr>
              <a:t>" </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"JOIN USERS AS u ON u.user_ID = lc.user_ID</a:t>
            </a:r>
            <a:r>
              <a:rPr lang="en" sz="1050" b="1">
                <a:solidFill>
                  <a:srgbClr val="0037A6"/>
                </a:solidFill>
                <a:highlight>
                  <a:srgbClr val="FFFFFF"/>
                </a:highlight>
                <a:latin typeface="Courier New"/>
                <a:ea typeface="Courier New"/>
                <a:cs typeface="Courier New"/>
                <a:sym typeface="Courier New"/>
              </a:rPr>
              <a:t>\n</a:t>
            </a:r>
            <a:r>
              <a:rPr lang="en" sz="1050" b="1">
                <a:solidFill>
                  <a:srgbClr val="067D17"/>
                </a:solidFill>
                <a:highlight>
                  <a:srgbClr val="FFFFFF"/>
                </a:highlight>
                <a:latin typeface="Courier New"/>
                <a:ea typeface="Courier New"/>
                <a:cs typeface="Courier New"/>
                <a:sym typeface="Courier New"/>
              </a:rPr>
              <a:t>" </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"WHERE l.laptop_model = ? and u.user_type = ?</a:t>
            </a:r>
            <a:r>
              <a:rPr lang="en" sz="1050" b="1">
                <a:solidFill>
                  <a:srgbClr val="0037A6"/>
                </a:solidFill>
                <a:highlight>
                  <a:srgbClr val="FFFFFF"/>
                </a:highlight>
                <a:latin typeface="Courier New"/>
                <a:ea typeface="Courier New"/>
                <a:cs typeface="Courier New"/>
                <a:sym typeface="Courier New"/>
              </a:rPr>
              <a:t>\n</a:t>
            </a:r>
            <a:r>
              <a:rPr lang="en" sz="1050" b="1">
                <a:solidFill>
                  <a:srgbClr val="067D17"/>
                </a:solidFill>
                <a:highlight>
                  <a:srgbClr val="FFFFFF"/>
                </a:highlight>
                <a:latin typeface="Courier New"/>
                <a:ea typeface="Courier New"/>
                <a:cs typeface="Courier New"/>
                <a:sym typeface="Courier New"/>
              </a:rPr>
              <a:t>" </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"ORDER BY u.user_ID;"</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1050" b="1">
                <a:solidFill>
                  <a:srgbClr val="080808"/>
                </a:solidFill>
                <a:highlight>
                  <a:srgbClr val="FFFFFF"/>
                </a:highlight>
                <a:latin typeface="Courier New"/>
                <a:ea typeface="Courier New"/>
                <a:cs typeface="Courier New"/>
                <a:sym typeface="Courier New"/>
              </a:rPr>
              <a:t>       </a:t>
            </a:r>
            <a:r>
              <a:rPr lang="en" sz="1050" b="1">
                <a:solidFill>
                  <a:srgbClr val="0033B3"/>
                </a:solidFill>
                <a:highlight>
                  <a:srgbClr val="FFFFFF"/>
                </a:highlight>
                <a:latin typeface="Courier New"/>
                <a:ea typeface="Courier New"/>
                <a:cs typeface="Courier New"/>
                <a:sym typeface="Courier New"/>
              </a:rPr>
              <a:t>new </a:t>
            </a:r>
            <a:r>
              <a:rPr lang="en" sz="1050" b="1">
                <a:solidFill>
                  <a:srgbClr val="080808"/>
                </a:solidFill>
                <a:highlight>
                  <a:srgbClr val="FFFFFF"/>
                </a:highlight>
                <a:latin typeface="Courier New"/>
                <a:ea typeface="Courier New"/>
                <a:cs typeface="Courier New"/>
                <a:sym typeface="Courier New"/>
              </a:rPr>
              <a:t>String [] {</a:t>
            </a:r>
            <a:r>
              <a:rPr lang="en" sz="1050" b="1">
                <a:solidFill>
                  <a:srgbClr val="067D17"/>
                </a:solidFill>
                <a:highlight>
                  <a:srgbClr val="FFFFFF"/>
                </a:highlight>
                <a:latin typeface="Courier New"/>
                <a:ea typeface="Courier New"/>
                <a:cs typeface="Courier New"/>
                <a:sym typeface="Courier New"/>
              </a:rPr>
              <a:t>"Laptop Model"</a:t>
            </a:r>
            <a:r>
              <a:rPr lang="en" sz="1050" b="1">
                <a:solidFill>
                  <a:srgbClr val="080808"/>
                </a:solidFill>
                <a:highlight>
                  <a:srgbClr val="FFFFFF"/>
                </a:highlight>
                <a:latin typeface="Courier New"/>
                <a:ea typeface="Courier New"/>
                <a:cs typeface="Courier New"/>
                <a:sym typeface="Courier New"/>
              </a:rPr>
              <a:t>, </a:t>
            </a:r>
            <a:r>
              <a:rPr lang="en" sz="1050" b="1">
                <a:solidFill>
                  <a:srgbClr val="067D17"/>
                </a:solidFill>
                <a:highlight>
                  <a:srgbClr val="FFFFFF"/>
                </a:highlight>
                <a:latin typeface="Courier New"/>
                <a:ea typeface="Courier New"/>
                <a:cs typeface="Courier New"/>
                <a:sym typeface="Courier New"/>
              </a:rPr>
              <a:t>"User Type"</a:t>
            </a:r>
            <a:r>
              <a:rPr lang="en" sz="1050" b="1">
                <a:solidFill>
                  <a:srgbClr val="080808"/>
                </a:solidFill>
                <a:highlight>
                  <a:srgbClr val="FFFFFF"/>
                </a:highlight>
                <a:latin typeface="Courier New"/>
                <a:ea typeface="Courier New"/>
                <a:cs typeface="Courier New"/>
                <a:sym typeface="Courier New"/>
              </a:rPr>
              <a:t>}, </a:t>
            </a:r>
            <a:r>
              <a:rPr lang="en" sz="1050" b="1">
                <a:solidFill>
                  <a:srgbClr val="0033B3"/>
                </a:solidFill>
                <a:highlight>
                  <a:srgbClr val="FFFFFF"/>
                </a:highlight>
                <a:latin typeface="Courier New"/>
                <a:ea typeface="Courier New"/>
                <a:cs typeface="Courier New"/>
                <a:sym typeface="Courier New"/>
              </a:rPr>
              <a:t>new boolean </a:t>
            </a:r>
            <a:r>
              <a:rPr lang="en" sz="1050" b="1">
                <a:solidFill>
                  <a:srgbClr val="080808"/>
                </a:solidFill>
                <a:highlight>
                  <a:srgbClr val="FFFFFF"/>
                </a:highlight>
                <a:latin typeface="Courier New"/>
                <a:ea typeface="Courier New"/>
                <a:cs typeface="Courier New"/>
                <a:sym typeface="Courier New"/>
              </a:rPr>
              <a:t>[] {</a:t>
            </a:r>
            <a:r>
              <a:rPr lang="en" sz="1050" b="1">
                <a:solidFill>
                  <a:srgbClr val="0033B3"/>
                </a:solidFill>
                <a:highlight>
                  <a:srgbClr val="FFFFFF"/>
                </a:highlight>
                <a:latin typeface="Courier New"/>
                <a:ea typeface="Courier New"/>
                <a:cs typeface="Courier New"/>
                <a:sym typeface="Courier New"/>
              </a:rPr>
              <a:t>false</a:t>
            </a:r>
            <a:r>
              <a:rPr lang="en" sz="1050" b="1">
                <a:solidFill>
                  <a:srgbClr val="080808"/>
                </a:solidFill>
                <a:highlight>
                  <a:srgbClr val="FFFFFF"/>
                </a:highlight>
                <a:latin typeface="Courier New"/>
                <a:ea typeface="Courier New"/>
                <a:cs typeface="Courier New"/>
                <a:sym typeface="Courier New"/>
              </a:rPr>
              <a:t>, </a:t>
            </a:r>
            <a:r>
              <a:rPr lang="en" sz="1050" b="1">
                <a:solidFill>
                  <a:srgbClr val="0033B3"/>
                </a:solidFill>
                <a:highlight>
                  <a:srgbClr val="FFFFFF"/>
                </a:highlight>
                <a:latin typeface="Courier New"/>
                <a:ea typeface="Courier New"/>
                <a:cs typeface="Courier New"/>
                <a:sym typeface="Courier New"/>
              </a:rPr>
              <a:t>false</a:t>
            </a:r>
            <a:r>
              <a:rPr lang="en" sz="1050" b="1">
                <a:solidFill>
                  <a:srgbClr val="080808"/>
                </a:solidFill>
                <a:highlight>
                  <a:srgbClr val="FFFFFF"/>
                </a:highlight>
                <a:latin typeface="Courier New"/>
                <a:ea typeface="Courier New"/>
                <a:cs typeface="Courier New"/>
                <a:sym typeface="Courier New"/>
              </a:rPr>
              <a:t>}, </a:t>
            </a:r>
            <a:r>
              <a:rPr lang="en" sz="1050" b="1">
                <a:solidFill>
                  <a:srgbClr val="0033B3"/>
                </a:solidFill>
                <a:highlight>
                  <a:srgbClr val="FFFFFF"/>
                </a:highlight>
                <a:latin typeface="Courier New"/>
                <a:ea typeface="Courier New"/>
                <a:cs typeface="Courier New"/>
                <a:sym typeface="Courier New"/>
              </a:rPr>
              <a:t>false</a:t>
            </a:r>
            <a:r>
              <a:rPr lang="en" sz="1050" b="1">
                <a:solidFill>
                  <a:srgbClr val="080808"/>
                </a:solidFill>
                <a:highlight>
                  <a:srgbClr val="FFFFFF"/>
                </a:highlight>
                <a:latin typeface="Courier New"/>
                <a:ea typeface="Courier New"/>
                <a:cs typeface="Courier New"/>
                <a:sym typeface="Courier New"/>
              </a:rPr>
              <a:t>, </a:t>
            </a:r>
            <a:r>
              <a:rPr lang="en" sz="1050" b="1">
                <a:solidFill>
                  <a:srgbClr val="0033B3"/>
                </a:solidFill>
                <a:highlight>
                  <a:srgbClr val="FFFFFF"/>
                </a:highlight>
                <a:latin typeface="Courier New"/>
                <a:ea typeface="Courier New"/>
                <a:cs typeface="Courier New"/>
                <a:sym typeface="Courier New"/>
              </a:rPr>
              <a:t>true</a:t>
            </a:r>
            <a:r>
              <a:rPr lang="en" sz="1050" b="1">
                <a:solidFill>
                  <a:srgbClr val="080808"/>
                </a:solidFill>
                <a:highlight>
                  <a:srgbClr val="FFFFFF"/>
                </a:highlight>
                <a:latin typeface="Courier New"/>
                <a:ea typeface="Courier New"/>
                <a:cs typeface="Courier New"/>
                <a:sym typeface="Courier New"/>
              </a:rPr>
              <a:t>));</a:t>
            </a:r>
            <a:endParaRPr sz="1050" b="1">
              <a:solidFill>
                <a:srgbClr val="080808"/>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b="1"/>
          </a:p>
        </p:txBody>
      </p:sp>
      <p:pic>
        <p:nvPicPr>
          <p:cNvPr id="138" name="Google Shape;138;p20"/>
          <p:cNvPicPr preferRelativeResize="0"/>
          <p:nvPr/>
        </p:nvPicPr>
        <p:blipFill>
          <a:blip r:embed="rId3">
            <a:alphaModFix/>
          </a:blip>
          <a:stretch>
            <a:fillRect/>
          </a:stretch>
        </p:blipFill>
        <p:spPr>
          <a:xfrm>
            <a:off x="921788" y="3104525"/>
            <a:ext cx="6610473" cy="184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058825" y="2014499"/>
            <a:ext cx="5355600" cy="1230600"/>
          </a:xfrm>
          <a:prstGeom prst="rect">
            <a:avLst/>
          </a:prstGeom>
        </p:spPr>
        <p:txBody>
          <a:bodyPr spcFirstLastPara="1" wrap="square" lIns="68575" tIns="34275" rIns="68575" bIns="34275" anchor="t" anchorCtr="0">
            <a:normAutofit fontScale="70000" lnSpcReduction="20000"/>
          </a:bodyPr>
          <a:lstStyle/>
          <a:p>
            <a:pPr marL="0" lvl="0" indent="0" algn="l" rtl="0">
              <a:spcBef>
                <a:spcPts val="800"/>
              </a:spcBef>
              <a:spcAft>
                <a:spcPts val="0"/>
              </a:spcAft>
              <a:buNone/>
            </a:pPr>
            <a:r>
              <a:rPr lang="en" sz="10000">
                <a:solidFill>
                  <a:schemeClr val="dk2"/>
                </a:solidFill>
              </a:rPr>
              <a:t>Thank you!</a:t>
            </a:r>
            <a:endParaRPr sz="10000">
              <a:solidFill>
                <a:schemeClr val="dk2"/>
              </a:solidFill>
            </a:endParaRPr>
          </a:p>
          <a:p>
            <a:pPr marL="0" lvl="0" indent="0" algn="l" rtl="0">
              <a:spcBef>
                <a:spcPts val="1200"/>
              </a:spcBef>
              <a:spcAft>
                <a:spcPts val="1200"/>
              </a:spcAft>
              <a:buNone/>
            </a:pPr>
            <a:endParaRPr sz="3000"/>
          </a:p>
        </p:txBody>
      </p:sp>
      <p:sp>
        <p:nvSpPr>
          <p:cNvPr id="144" name="Google Shape;144;p21"/>
          <p:cNvSpPr txBox="1"/>
          <p:nvPr/>
        </p:nvSpPr>
        <p:spPr>
          <a:xfrm>
            <a:off x="3909975" y="4584900"/>
            <a:ext cx="5355600" cy="55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700" b="1">
                <a:solidFill>
                  <a:schemeClr val="dk2"/>
                </a:solidFill>
                <a:latin typeface="Raleway"/>
                <a:ea typeface="Raleway"/>
                <a:cs typeface="Raleway"/>
                <a:sym typeface="Raleway"/>
              </a:rPr>
              <a:t>Library Management System</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1764</Words>
  <Application>Microsoft Macintosh PowerPoint</Application>
  <PresentationFormat>On-screen Show (16:9)</PresentationFormat>
  <Paragraphs>68</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Courier New</vt:lpstr>
      <vt:lpstr>Times New Roman</vt:lpstr>
      <vt:lpstr>Calibri</vt:lpstr>
      <vt:lpstr>Lato</vt:lpstr>
      <vt:lpstr>Arial</vt:lpstr>
      <vt:lpstr>Raleway</vt:lpstr>
      <vt:lpstr>Streamline</vt:lpstr>
      <vt:lpstr>Group 4: Library Management System   </vt:lpstr>
      <vt:lpstr>Library Management System</vt:lpstr>
      <vt:lpstr>Problem Statement</vt:lpstr>
      <vt:lpstr>PowerPoint Presentation</vt:lpstr>
      <vt:lpstr>Query 1  Lists 10 most popular book subjects for a given user type (student/faculty)</vt:lpstr>
      <vt:lpstr>Query 2  Show the given user's book borrow history by USER ID</vt:lpstr>
      <vt:lpstr>Query 3 Show the given laptops model borrowed status by the given type of user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4: Library Management System   </dc:title>
  <cp:lastModifiedBy>Cuevas, Maria</cp:lastModifiedBy>
  <cp:revision>1</cp:revision>
  <dcterms:modified xsi:type="dcterms:W3CDTF">2021-12-06T02:16:54Z</dcterms:modified>
</cp:coreProperties>
</file>